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76"/>
  </p:notesMasterIdLst>
  <p:handoutMasterIdLst>
    <p:handoutMasterId r:id="rId77"/>
  </p:handoutMasterIdLst>
  <p:sldIdLst>
    <p:sldId id="424" r:id="rId2"/>
    <p:sldId id="395" r:id="rId3"/>
    <p:sldId id="418" r:id="rId4"/>
    <p:sldId id="528" r:id="rId5"/>
    <p:sldId id="507" r:id="rId6"/>
    <p:sldId id="419" r:id="rId7"/>
    <p:sldId id="508" r:id="rId8"/>
    <p:sldId id="513" r:id="rId9"/>
    <p:sldId id="514" r:id="rId10"/>
    <p:sldId id="420" r:id="rId11"/>
    <p:sldId id="400" r:id="rId12"/>
    <p:sldId id="431" r:id="rId13"/>
    <p:sldId id="509" r:id="rId14"/>
    <p:sldId id="510" r:id="rId15"/>
    <p:sldId id="512" r:id="rId16"/>
    <p:sldId id="511" r:id="rId17"/>
    <p:sldId id="502" r:id="rId18"/>
    <p:sldId id="497" r:id="rId19"/>
    <p:sldId id="505" r:id="rId20"/>
    <p:sldId id="506" r:id="rId21"/>
    <p:sldId id="516" r:id="rId22"/>
    <p:sldId id="430" r:id="rId23"/>
    <p:sldId id="408" r:id="rId24"/>
    <p:sldId id="410" r:id="rId25"/>
    <p:sldId id="401" r:id="rId26"/>
    <p:sldId id="498" r:id="rId27"/>
    <p:sldId id="499" r:id="rId28"/>
    <p:sldId id="416" r:id="rId29"/>
    <p:sldId id="412" r:id="rId30"/>
    <p:sldId id="413" r:id="rId31"/>
    <p:sldId id="429" r:id="rId32"/>
    <p:sldId id="517" r:id="rId33"/>
    <p:sldId id="492" r:id="rId34"/>
    <p:sldId id="493" r:id="rId35"/>
    <p:sldId id="427" r:id="rId36"/>
    <p:sldId id="504" r:id="rId37"/>
    <p:sldId id="490" r:id="rId38"/>
    <p:sldId id="494" r:id="rId39"/>
    <p:sldId id="518" r:id="rId40"/>
    <p:sldId id="519" r:id="rId41"/>
    <p:sldId id="454" r:id="rId42"/>
    <p:sldId id="520" r:id="rId43"/>
    <p:sldId id="467" r:id="rId44"/>
    <p:sldId id="466" r:id="rId45"/>
    <p:sldId id="521" r:id="rId46"/>
    <p:sldId id="522" r:id="rId47"/>
    <p:sldId id="523" r:id="rId48"/>
    <p:sldId id="524" r:id="rId49"/>
    <p:sldId id="423" r:id="rId50"/>
    <p:sldId id="525" r:id="rId51"/>
    <p:sldId id="432" r:id="rId52"/>
    <p:sldId id="526" r:id="rId53"/>
    <p:sldId id="433" r:id="rId54"/>
    <p:sldId id="434" r:id="rId55"/>
    <p:sldId id="436" r:id="rId56"/>
    <p:sldId id="451" r:id="rId57"/>
    <p:sldId id="527" r:id="rId58"/>
    <p:sldId id="455" r:id="rId59"/>
    <p:sldId id="439" r:id="rId60"/>
    <p:sldId id="437" r:id="rId61"/>
    <p:sldId id="440" r:id="rId62"/>
    <p:sldId id="441" r:id="rId63"/>
    <p:sldId id="438" r:id="rId64"/>
    <p:sldId id="442" r:id="rId65"/>
    <p:sldId id="443" r:id="rId66"/>
    <p:sldId id="444" r:id="rId67"/>
    <p:sldId id="449" r:id="rId68"/>
    <p:sldId id="445" r:id="rId69"/>
    <p:sldId id="446" r:id="rId70"/>
    <p:sldId id="447" r:id="rId71"/>
    <p:sldId id="450" r:id="rId72"/>
    <p:sldId id="448" r:id="rId73"/>
    <p:sldId id="452" r:id="rId74"/>
    <p:sldId id="453" r:id="rId75"/>
  </p:sldIdLst>
  <p:sldSz cx="9144000" cy="5143500" type="screen16x9"/>
  <p:notesSz cx="7010400" cy="9296400"/>
  <p:embeddedFontLst>
    <p:embeddedFont>
      <p:font typeface="Cambria Math" panose="02040503050406030204" pitchFamily="18" charset="0"/>
      <p:regular r:id="rId78"/>
    </p:embeddedFont>
    <p:embeddedFont>
      <p:font typeface="Open Sans" panose="020B0606030504020204" pitchFamily="34" charset="0"/>
      <p:regular r:id="rId79"/>
      <p:bold r:id="rId80"/>
      <p:italic r:id="rId81"/>
      <p:boldItalic r:id="rId82"/>
    </p:embeddedFont>
  </p:embeddedFont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 Reifschneider" initials="JR" lastIdx="1" clrIdx="0">
    <p:extLst>
      <p:ext uri="{19B8F6BF-5375-455C-9EA6-DF929625EA0E}">
        <p15:presenceInfo xmlns:p15="http://schemas.microsoft.com/office/powerpoint/2012/main" userId="S::jjr10@duke.edu::adf61fbf-732f-4512-928f-7bd2737fadf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clrMode="bw" frameSlides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1"/>
    <p:restoredTop sz="96400"/>
  </p:normalViewPr>
  <p:slideViewPr>
    <p:cSldViewPr snapToGrid="0" snapToObjects="1">
      <p:cViewPr varScale="1">
        <p:scale>
          <a:sx n="163" d="100"/>
          <a:sy n="163" d="100"/>
        </p:scale>
        <p:origin x="200" y="1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2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3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B99A984-4A80-074F-88D1-7DA5B8EF27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12F1B4-ED44-504A-B219-D6CB7358A0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2F75CFD1-423F-6341-B9E6-7F0902AB8C58}" type="datetime1">
              <a:rPr lang="en-US" altLang="en-US"/>
              <a:pPr>
                <a:defRPr/>
              </a:pPr>
              <a:t>9/8/24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B7C091-A977-3646-82B8-4087D2EFD19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EE009-30F0-F04E-AB1E-3DEE7D93AB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D487C64-BAF2-3148-A83E-1853D838607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5D1F0E-1220-9F46-BD67-AE740D2FEE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A8C05A-3D33-054F-A2E2-9865B3B386A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91D22EF-D2F6-C042-8C78-98305ECA2FBD}" type="datetime1">
              <a:rPr lang="en-US" altLang="en-US"/>
              <a:pPr>
                <a:defRPr/>
              </a:pPr>
              <a:t>9/8/24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CA60385-C3A2-E743-8F84-CF588485BD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FC3C097-4388-5747-AB58-7F79793A41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E4066E-C0CE-C047-88E3-615BBBFE715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0C7E83-6AF9-0A44-802E-291EF3E6DC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417813C2-0D88-2B44-8D66-87A07275F6A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1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1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1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1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7813C2-0D88-2B44-8D66-87A07275F6A6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5232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It takes away data from training, which can be a problem if the dataset is small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model performance calculation is strongly influenced by selection of which points are in the validation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7813C2-0D88-2B44-8D66-87A07275F6A6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4391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Ae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E14C1C88-EB41-0F4B-AAA8-143084A38A3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054D886C-A6B0-1D40-8E9F-DDF4C4693F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5638" y="161925"/>
            <a:ext cx="654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3988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EEB7A28A-68F2-0348-9FB9-A55D579804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0776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0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BBDB4B-434E-5841-8C55-1F2B08043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7963" y="4133850"/>
            <a:ext cx="8890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60430D-3485-7F49-8822-7405437E5C53}"/>
              </a:ext>
            </a:extLst>
          </p:cNvPr>
          <p:cNvCxnSpPr/>
          <p:nvPr userDrawn="1"/>
        </p:nvCxnSpPr>
        <p:spPr>
          <a:xfrm>
            <a:off x="0" y="309563"/>
            <a:ext cx="9144000" cy="0"/>
          </a:xfrm>
          <a:prstGeom prst="line">
            <a:avLst/>
          </a:prstGeom>
          <a:ln w="38100" cmpd="sng">
            <a:solidFill>
              <a:srgbClr val="E899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34FF0BE-0153-884F-8F35-C766CB9B5152}"/>
              </a:ext>
            </a:extLst>
          </p:cNvPr>
          <p:cNvSpPr/>
          <p:nvPr/>
        </p:nvSpPr>
        <p:spPr>
          <a:xfrm>
            <a:off x="7600950" y="298450"/>
            <a:ext cx="1543050" cy="517525"/>
          </a:xfrm>
          <a:prstGeom prst="rect">
            <a:avLst/>
          </a:prstGeom>
          <a:solidFill>
            <a:srgbClr val="E899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C831686F-FC2A-024E-A406-E0A7481F75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7950" y="403225"/>
            <a:ext cx="9747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2"/>
          <p:cNvSpPr>
            <a:spLocks noGrp="1"/>
          </p:cNvSpPr>
          <p:nvPr>
            <p:ph type="title"/>
          </p:nvPr>
        </p:nvSpPr>
        <p:spPr>
          <a:xfrm>
            <a:off x="407722" y="1983028"/>
            <a:ext cx="8328557" cy="1173525"/>
          </a:xfrm>
        </p:spPr>
        <p:txBody>
          <a:bodyPr/>
          <a:lstStyle>
            <a:lvl1pPr algn="ctr">
              <a:defRPr sz="3600" b="1" spc="3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4"/>
          <p:cNvSpPr>
            <a:spLocks noGrp="1"/>
          </p:cNvSpPr>
          <p:nvPr>
            <p:ph sz="quarter" idx="10"/>
          </p:nvPr>
        </p:nvSpPr>
        <p:spPr>
          <a:xfrm>
            <a:off x="427397" y="3631634"/>
            <a:ext cx="7174159" cy="1215084"/>
          </a:xfrm>
        </p:spPr>
        <p:txBody>
          <a:bodyPr anchor="b"/>
          <a:lstStyle>
            <a:lvl1pPr marL="0" indent="0" algn="l">
              <a:buNone/>
              <a:defRPr sz="2100" baseline="0">
                <a:solidFill>
                  <a:schemeClr val="bg1"/>
                </a:solidFill>
              </a:defRPr>
            </a:lvl1pPr>
            <a:lvl2pPr marL="457178" indent="0">
              <a:buNone/>
              <a:defRPr>
                <a:solidFill>
                  <a:schemeClr val="bg1"/>
                </a:solidFill>
              </a:defRPr>
            </a:lvl2pPr>
            <a:lvl3pPr marL="914355" indent="0">
              <a:buNone/>
              <a:defRPr>
                <a:solidFill>
                  <a:schemeClr val="bg1"/>
                </a:solidFill>
              </a:defRPr>
            </a:lvl3pPr>
            <a:lvl4pPr marL="1371532" indent="0">
              <a:buNone/>
              <a:defRPr>
                <a:solidFill>
                  <a:schemeClr val="bg1"/>
                </a:solidFill>
              </a:defRPr>
            </a:lvl4pPr>
            <a:lvl5pPr marL="1828709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5487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FCIE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9BC785DC-496B-1E42-B5DC-69821FFDD74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3B8D600D-83A1-BE49-ADB0-3C1521F4A6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5638" y="161925"/>
            <a:ext cx="654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8480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Sp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833BBE9F-A41D-7241-9E5A-ED29170B912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ADC9F641-F081-5B4B-83CC-6ADAE2B98E4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5638" y="161925"/>
            <a:ext cx="654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2826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DBC914-62BC-3649-BEB4-BD91CBF055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7D1687-5D3A-B547-974B-AD28DF7757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3588" y="4537075"/>
            <a:ext cx="606425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181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8728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EBD51B-ACAB-7042-8D52-94BF5946AC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EC1DF3-8571-FF45-AF26-608241B7566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3588" y="4537075"/>
            <a:ext cx="606425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600" b="1" cap="all">
                <a:solidFill>
                  <a:srgbClr val="00558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701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44513F3E-18D7-354A-BA3C-C51343F3F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E94096B7-B609-AC41-9C13-3955C73145C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3588" y="4537075"/>
            <a:ext cx="606425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19722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19722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5992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>
            <a:extLst>
              <a:ext uri="{FF2B5EF4-FFF2-40B4-BE49-F238E27FC236}">
                <a16:creationId xmlns:a16="http://schemas.microsoft.com/office/drawing/2014/main" id="{4D562D98-0CF7-F04F-BAA4-FC79A47000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54FB7BF6-55C6-A644-972F-BF0E1C3192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3588" y="4537075"/>
            <a:ext cx="606425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124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944688"/>
            <a:ext cx="4040188" cy="24368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39124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944688"/>
            <a:ext cx="4041775" cy="24368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216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450DDF2E-CCB6-0547-A5BF-367109A385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A99C66E-2C0B-5D47-8CAE-FE9A7CE88E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3588" y="4537075"/>
            <a:ext cx="606425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341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FCB922-04CA-B649-8B8C-F47E33B9D6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6E25ABF1-BE5E-B742-8B15-EAFE315704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3588" y="4537075"/>
            <a:ext cx="606425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1305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822E64FD-81FF-D943-AFF5-681142E5B9D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387350"/>
            <a:ext cx="822960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FE861207-7373-4344-BED4-311B44BEAA5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4000" b="1" kern="1200">
          <a:solidFill>
            <a:srgbClr val="012169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12169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12169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12169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12169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rgbClr val="7F7F7F"/>
          </a:solidFill>
          <a:latin typeface="Arial" charset="0"/>
          <a:ea typeface="ＭＳ Ｐゴシック" pitchFamily="1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rgbClr val="7F7F7F"/>
          </a:solidFill>
          <a:latin typeface="Arial" charset="0"/>
          <a:ea typeface="ＭＳ Ｐゴシック" pitchFamily="1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rgbClr val="7F7F7F"/>
          </a:solidFill>
          <a:latin typeface="Arial" charset="0"/>
          <a:ea typeface="ＭＳ Ｐゴシック" pitchFamily="1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rgbClr val="7F7F7F"/>
          </a:solidFill>
          <a:latin typeface="Arial" charset="0"/>
          <a:ea typeface="ＭＳ Ｐゴシック" pitchFamily="1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40404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40404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40404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40404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image" Target="../media/image26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1.png"/><Relationship Id="rId7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4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datascience.stackexchange.com/questions/31872/auc-roc-of-a-random-classifier" TargetMode="Externa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7.08815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l.acm.org/doi/10.1145/3383313.3412488" TargetMode="External"/><Relationship Id="rId5" Type="http://schemas.openxmlformats.org/officeDocument/2006/relationships/hyperlink" Target="https://www.sciencedirect.com/science/article/abs/pii/S014829631500140X" TargetMode="External"/><Relationship Id="rId4" Type="http://schemas.openxmlformats.org/officeDocument/2006/relationships/hyperlink" Target="https://arxiv.org/abs/2201.0412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064CA-C15A-2842-81A4-0DFB35E5F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2178766"/>
            <a:ext cx="8328025" cy="1501557"/>
          </a:xfrm>
        </p:spPr>
        <p:txBody>
          <a:bodyPr/>
          <a:lstStyle/>
          <a:p>
            <a:pPr>
              <a:defRPr/>
            </a:pPr>
            <a:r>
              <a:rPr lang="en-US" dirty="0"/>
              <a:t>AIPI520 Week 2:</a:t>
            </a:r>
            <a:br>
              <a:rPr lang="en-US" dirty="0"/>
            </a:br>
            <a:r>
              <a:rPr lang="en-US" dirty="0"/>
              <a:t>Modeling Process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310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CFB7F-3AA5-234F-95E5-168247007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Algorithm selection best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930FD-18E1-EA42-841C-B57619A33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  <a:buFont typeface="+mj-lt"/>
              <a:buAutoNum type="arabicPeriod"/>
            </a:pPr>
            <a:r>
              <a:rPr lang="en-US" sz="1800" dirty="0"/>
              <a:t>Start with developing a simple but reasonable heuristic, and measure the performance using your heuristic to make predictions </a:t>
            </a:r>
          </a:p>
          <a:p>
            <a:pPr>
              <a:spcAft>
                <a:spcPts val="600"/>
              </a:spcAft>
              <a:buFont typeface="+mj-lt"/>
              <a:buAutoNum type="arabicPeriod"/>
            </a:pPr>
            <a:r>
              <a:rPr lang="en-US" sz="1800" dirty="0"/>
              <a:t>Next, apply a simple ML algorithm (e.g. linear regression, or KNN for classification) and evaluate performance to get a baseline</a:t>
            </a:r>
          </a:p>
          <a:p>
            <a:pPr>
              <a:spcAft>
                <a:spcPts val="600"/>
              </a:spcAft>
              <a:buFont typeface="+mj-lt"/>
              <a:buAutoNum type="arabicPeriod"/>
            </a:pPr>
            <a:r>
              <a:rPr lang="en-US" sz="1800" dirty="0"/>
              <a:t>Now, experiment with different algorithms, keeping in mind the right balance between your three goals:</a:t>
            </a:r>
          </a:p>
          <a:p>
            <a:pPr lvl="1">
              <a:spcAft>
                <a:spcPts val="600"/>
              </a:spcAft>
            </a:pPr>
            <a:r>
              <a:rPr lang="en-US" sz="1800" dirty="0"/>
              <a:t>Performance</a:t>
            </a:r>
          </a:p>
          <a:p>
            <a:pPr lvl="1">
              <a:spcAft>
                <a:spcPts val="600"/>
              </a:spcAft>
            </a:pPr>
            <a:r>
              <a:rPr lang="en-US" sz="1800" dirty="0"/>
              <a:t>Interpretability</a:t>
            </a:r>
          </a:p>
          <a:p>
            <a:pPr lvl="1">
              <a:spcAft>
                <a:spcPts val="600"/>
              </a:spcAft>
            </a:pPr>
            <a:r>
              <a:rPr lang="en-US" sz="1800" dirty="0"/>
              <a:t>Computational efficiency</a:t>
            </a:r>
          </a:p>
          <a:p>
            <a:pPr lvl="1">
              <a:spcAft>
                <a:spcPts val="600"/>
              </a:spcAft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96318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064CA-C15A-2842-81A4-0DFB35E5F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2178766"/>
            <a:ext cx="8328025" cy="1501557"/>
          </a:xfrm>
        </p:spPr>
        <p:txBody>
          <a:bodyPr/>
          <a:lstStyle/>
          <a:p>
            <a:pPr>
              <a:defRPr/>
            </a:pPr>
            <a:r>
              <a:rPr lang="en-US" dirty="0"/>
              <a:t>Model Evaluation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612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F5893-D406-9C42-849A-24F73031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&amp; Test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BD11F-32AD-144C-9D16-DE47CFA50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400"/>
              </a:spcAft>
            </a:pPr>
            <a:r>
              <a:rPr lang="en-US" sz="1800" dirty="0"/>
              <a:t>Goal of predictive modeling is to create a model that makes accurate predictions on new unseen data</a:t>
            </a:r>
          </a:p>
          <a:p>
            <a:pPr>
              <a:spcAft>
                <a:spcPts val="400"/>
              </a:spcAft>
            </a:pPr>
            <a:r>
              <a:rPr lang="en-US" sz="1800" dirty="0"/>
              <a:t>We cannot estimate performance on data we do not have, so instead we split our data into two sets</a:t>
            </a:r>
          </a:p>
          <a:p>
            <a:pPr lvl="1">
              <a:spcAft>
                <a:spcPts val="400"/>
              </a:spcAft>
            </a:pPr>
            <a:r>
              <a:rPr lang="en-US" sz="1400" b="1" dirty="0"/>
              <a:t>Training set  </a:t>
            </a:r>
            <a:r>
              <a:rPr lang="en-US" sz="1400" dirty="0"/>
              <a:t>- build and train the model</a:t>
            </a:r>
          </a:p>
          <a:p>
            <a:pPr lvl="1">
              <a:spcAft>
                <a:spcPts val="400"/>
              </a:spcAft>
            </a:pPr>
            <a:r>
              <a:rPr lang="en-US" sz="1400" b="1" dirty="0"/>
              <a:t>Test set </a:t>
            </a:r>
            <a:r>
              <a:rPr lang="en-US" sz="1400" dirty="0"/>
              <a:t>– Evaluate model performance performance</a:t>
            </a:r>
          </a:p>
          <a:p>
            <a:pPr>
              <a:spcAft>
                <a:spcPts val="400"/>
              </a:spcAft>
            </a:pPr>
            <a:endParaRPr 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44A344-3EDA-AA4F-B592-BA5668B22224}"/>
              </a:ext>
            </a:extLst>
          </p:cNvPr>
          <p:cNvSpPr/>
          <p:nvPr/>
        </p:nvSpPr>
        <p:spPr>
          <a:xfrm>
            <a:off x="1192564" y="3663263"/>
            <a:ext cx="4443282" cy="56017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CB8433-B8B3-EE40-9D92-E7ECDF95AE85}"/>
              </a:ext>
            </a:extLst>
          </p:cNvPr>
          <p:cNvSpPr/>
          <p:nvPr/>
        </p:nvSpPr>
        <p:spPr>
          <a:xfrm>
            <a:off x="6349451" y="3663262"/>
            <a:ext cx="972065" cy="560173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E88BC5-B96B-3346-A4A6-98DE5A9BE686}"/>
              </a:ext>
            </a:extLst>
          </p:cNvPr>
          <p:cNvSpPr txBox="1"/>
          <p:nvPr/>
        </p:nvSpPr>
        <p:spPr>
          <a:xfrm>
            <a:off x="1773331" y="3270629"/>
            <a:ext cx="3210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Training  (~80-90%)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061596-F189-6E4F-8500-6AB3F8A5F380}"/>
              </a:ext>
            </a:extLst>
          </p:cNvPr>
          <p:cNvSpPr txBox="1"/>
          <p:nvPr/>
        </p:nvSpPr>
        <p:spPr>
          <a:xfrm>
            <a:off x="6236180" y="3066679"/>
            <a:ext cx="1198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Test</a:t>
            </a:r>
          </a:p>
          <a:p>
            <a:pPr algn="ctr"/>
            <a:r>
              <a:rPr lang="en-US" sz="1400" dirty="0"/>
              <a:t>(~10-20%)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F4A6AB8C-B7AF-5146-A0DC-C83A61C72B3F}"/>
              </a:ext>
            </a:extLst>
          </p:cNvPr>
          <p:cNvSpPr/>
          <p:nvPr/>
        </p:nvSpPr>
        <p:spPr>
          <a:xfrm rot="5400000">
            <a:off x="3390761" y="2221271"/>
            <a:ext cx="136472" cy="435369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460A8-8E0D-9345-A49D-A223FD00A3DC}"/>
              </a:ext>
            </a:extLst>
          </p:cNvPr>
          <p:cNvSpPr txBox="1"/>
          <p:nvPr/>
        </p:nvSpPr>
        <p:spPr>
          <a:xfrm>
            <a:off x="1589007" y="4512536"/>
            <a:ext cx="3739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Use for model building &amp; training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5F67D3-EBD7-CA4C-B018-FBADC5334A1A}"/>
              </a:ext>
            </a:extLst>
          </p:cNvPr>
          <p:cNvSpPr txBox="1"/>
          <p:nvPr/>
        </p:nvSpPr>
        <p:spPr>
          <a:xfrm>
            <a:off x="6032290" y="4507022"/>
            <a:ext cx="1629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Use to evaluate final model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AC7FC7B-0ED6-2744-B4A6-82B5AEAD9286}"/>
              </a:ext>
            </a:extLst>
          </p:cNvPr>
          <p:cNvSpPr/>
          <p:nvPr/>
        </p:nvSpPr>
        <p:spPr>
          <a:xfrm rot="5400000">
            <a:off x="6737280" y="3944504"/>
            <a:ext cx="155214" cy="93087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035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D3908-4E14-6B35-EE1C-C5767C3AB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46B7A-50E2-20E2-597C-B00608E05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Why do we sample?</a:t>
            </a:r>
          </a:p>
          <a:p>
            <a:pPr lvl="1"/>
            <a:r>
              <a:rPr lang="en-US" sz="1400" dirty="0"/>
              <a:t>We don’t have access to all possible data</a:t>
            </a:r>
          </a:p>
          <a:p>
            <a:pPr lvl="1"/>
            <a:r>
              <a:rPr lang="en-US" sz="1400" dirty="0"/>
              <a:t>It is infeasible to process all the data we have access to</a:t>
            </a:r>
          </a:p>
          <a:p>
            <a:pPr lvl="1"/>
            <a:endParaRPr lang="en-US" sz="1400" dirty="0"/>
          </a:p>
          <a:p>
            <a:r>
              <a:rPr lang="en-US" sz="1800" dirty="0"/>
              <a:t>Sampling occurs at multiple points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Sampling from the entire population to create training data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Sampling from the training data to create a test set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Sampling from the training data to do quick experiments</a:t>
            </a:r>
          </a:p>
          <a:p>
            <a:pPr marL="800100" lvl="1"/>
            <a:endParaRPr lang="en-US" sz="1400" dirty="0"/>
          </a:p>
          <a:p>
            <a:pPr marL="400050"/>
            <a:r>
              <a:rPr lang="en-US" sz="1800" dirty="0"/>
              <a:t>Two main types of sampling: </a:t>
            </a:r>
            <a:r>
              <a:rPr lang="en-US" sz="1800" b="1" dirty="0"/>
              <a:t>nonprobability sampling </a:t>
            </a:r>
            <a:r>
              <a:rPr lang="en-US" sz="1800" dirty="0"/>
              <a:t>and </a:t>
            </a:r>
            <a:r>
              <a:rPr lang="en-US" sz="1800" b="1" dirty="0"/>
              <a:t>random sampling</a:t>
            </a:r>
          </a:p>
        </p:txBody>
      </p:sp>
    </p:spTree>
    <p:extLst>
      <p:ext uri="{BB962C8B-B14F-4D97-AF65-F5344CB8AC3E}">
        <p14:creationId xmlns:p14="http://schemas.microsoft.com/office/powerpoint/2010/main" val="2011590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92B6D-84FB-B474-F5C2-AE77C5D10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Nonprobability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93BC-727C-A2C3-DFF9-A339B0A5E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1800" dirty="0"/>
              <a:t>Nonprobability sampling is when the selection of data is not based on any probability criteria</a:t>
            </a:r>
          </a:p>
          <a:p>
            <a:pPr>
              <a:spcAft>
                <a:spcPts val="600"/>
              </a:spcAft>
            </a:pPr>
            <a:r>
              <a:rPr lang="en-US" sz="1800" dirty="0"/>
              <a:t>Types of nonprobability sampling:</a:t>
            </a:r>
          </a:p>
          <a:p>
            <a:pPr lvl="1">
              <a:spcAft>
                <a:spcPts val="600"/>
              </a:spcAft>
            </a:pPr>
            <a:r>
              <a:rPr lang="en-US" sz="1400" b="1" dirty="0">
                <a:solidFill>
                  <a:schemeClr val="tx2"/>
                </a:solidFill>
              </a:rPr>
              <a:t>Convenience sampling </a:t>
            </a:r>
            <a:r>
              <a:rPr lang="en-US" sz="1400" dirty="0"/>
              <a:t>– samples selected based on their availability</a:t>
            </a:r>
          </a:p>
          <a:p>
            <a:pPr lvl="2">
              <a:spcAft>
                <a:spcPts val="600"/>
              </a:spcAft>
            </a:pPr>
            <a:r>
              <a:rPr lang="en-US" sz="1200" dirty="0"/>
              <a:t>E.g. Google Image Search for pictures of flowers</a:t>
            </a:r>
          </a:p>
          <a:p>
            <a:pPr lvl="1">
              <a:spcAft>
                <a:spcPts val="600"/>
              </a:spcAft>
            </a:pPr>
            <a:r>
              <a:rPr lang="en-US" sz="1400" b="1" dirty="0">
                <a:solidFill>
                  <a:schemeClr val="tx2"/>
                </a:solidFill>
              </a:rPr>
              <a:t>Snowball sampling </a:t>
            </a:r>
            <a:r>
              <a:rPr lang="en-US" sz="1400" dirty="0"/>
              <a:t>– Future samples selected based on existing samples</a:t>
            </a:r>
          </a:p>
          <a:p>
            <a:pPr lvl="2">
              <a:spcAft>
                <a:spcPts val="600"/>
              </a:spcAft>
            </a:pPr>
            <a:r>
              <a:rPr lang="en-US" sz="1200" dirty="0"/>
              <a:t>E.g. scraping Twitter accounts based on users you follow</a:t>
            </a:r>
          </a:p>
          <a:p>
            <a:pPr lvl="1">
              <a:spcAft>
                <a:spcPts val="600"/>
              </a:spcAft>
            </a:pPr>
            <a:r>
              <a:rPr lang="en-US" sz="1400" b="1" dirty="0">
                <a:solidFill>
                  <a:schemeClr val="tx2"/>
                </a:solidFill>
              </a:rPr>
              <a:t>Judgment sampling </a:t>
            </a:r>
            <a:r>
              <a:rPr lang="en-US" sz="1400" dirty="0"/>
              <a:t>– Domain experts decide what samples to use</a:t>
            </a:r>
          </a:p>
          <a:p>
            <a:pPr lvl="1">
              <a:spcAft>
                <a:spcPts val="600"/>
              </a:spcAft>
            </a:pPr>
            <a:r>
              <a:rPr lang="en-US" sz="1400" b="1" dirty="0">
                <a:solidFill>
                  <a:schemeClr val="tx2"/>
                </a:solidFill>
              </a:rPr>
              <a:t>Quota sampling </a:t>
            </a:r>
            <a:r>
              <a:rPr lang="en-US" sz="1400" dirty="0"/>
              <a:t>– Select samples based on quotas for sub-groups</a:t>
            </a:r>
          </a:p>
          <a:p>
            <a:pPr lvl="2">
              <a:spcAft>
                <a:spcPts val="600"/>
              </a:spcAft>
            </a:pPr>
            <a:r>
              <a:rPr lang="en-US" sz="1200" dirty="0"/>
              <a:t>E.g. a survey where you collect 100 responses from users of each age group</a:t>
            </a:r>
          </a:p>
        </p:txBody>
      </p:sp>
    </p:spTree>
    <p:extLst>
      <p:ext uri="{BB962C8B-B14F-4D97-AF65-F5344CB8AC3E}">
        <p14:creationId xmlns:p14="http://schemas.microsoft.com/office/powerpoint/2010/main" val="650813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92B6D-84FB-B474-F5C2-AE77C5D10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Nonprobability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93BC-727C-A2C3-DFF9-A339B0A5E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1800" dirty="0"/>
              <a:t>Samples are not representative of real-world data and thus are highly likely to cause bias in your model</a:t>
            </a:r>
          </a:p>
          <a:p>
            <a:pPr>
              <a:spcAft>
                <a:spcPts val="600"/>
              </a:spcAft>
            </a:pPr>
            <a:r>
              <a:rPr lang="en-US" sz="1800" dirty="0"/>
              <a:t>However, this is a very common approach in practice</a:t>
            </a:r>
          </a:p>
          <a:p>
            <a:pPr>
              <a:spcAft>
                <a:spcPts val="600"/>
              </a:spcAft>
            </a:pPr>
            <a:r>
              <a:rPr lang="en-US" sz="1800" dirty="0"/>
              <a:t>Examples:</a:t>
            </a:r>
          </a:p>
          <a:p>
            <a:pPr lvl="1">
              <a:spcAft>
                <a:spcPts val="600"/>
              </a:spcAft>
            </a:pPr>
            <a:r>
              <a:rPr lang="en-US" sz="1400" dirty="0"/>
              <a:t>Large language models are trained on easily collected data – Wikipedia, Reddit, Common Crawl </a:t>
            </a:r>
            <a:r>
              <a:rPr lang="en-US" sz="1400" dirty="0" err="1"/>
              <a:t>etc</a:t>
            </a:r>
            <a:endParaRPr lang="en-US" sz="1400" dirty="0"/>
          </a:p>
          <a:p>
            <a:pPr lvl="1">
              <a:spcAft>
                <a:spcPts val="600"/>
              </a:spcAft>
            </a:pPr>
            <a:r>
              <a:rPr lang="en-US" sz="1400" dirty="0"/>
              <a:t>Sentiment analysis models often trained on IMDB movie reviews or Amazon reviews – biased towards people who leave reviews online</a:t>
            </a:r>
          </a:p>
          <a:p>
            <a:pPr lvl="1">
              <a:spcAft>
                <a:spcPts val="600"/>
              </a:spcAft>
            </a:pPr>
            <a:r>
              <a:rPr lang="en-US" sz="1400" dirty="0"/>
              <a:t>Self-driving cars – initially trained only on Phoenix, AZ and Bay Area.  Waymo later expanded to include Kirkland, WA for rainy weather</a:t>
            </a:r>
          </a:p>
        </p:txBody>
      </p:sp>
    </p:spTree>
    <p:extLst>
      <p:ext uri="{BB962C8B-B14F-4D97-AF65-F5344CB8AC3E}">
        <p14:creationId xmlns:p14="http://schemas.microsoft.com/office/powerpoint/2010/main" val="3682719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BE4C2-26E2-0EF5-3684-4C789ADD7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1BAF4-6D14-3225-659F-596728204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1800" dirty="0"/>
              <a:t>Random sampling involves randomly choosing samples from population</a:t>
            </a:r>
          </a:p>
          <a:p>
            <a:pPr>
              <a:spcAft>
                <a:spcPts val="600"/>
              </a:spcAft>
            </a:pPr>
            <a:r>
              <a:rPr lang="en-US" sz="1800" dirty="0"/>
              <a:t>Several types:</a:t>
            </a:r>
          </a:p>
          <a:p>
            <a:pPr lvl="1">
              <a:spcAft>
                <a:spcPts val="600"/>
              </a:spcAft>
            </a:pPr>
            <a:r>
              <a:rPr lang="en-US" sz="1400" b="1" dirty="0">
                <a:solidFill>
                  <a:schemeClr val="tx2"/>
                </a:solidFill>
              </a:rPr>
              <a:t>Simple random sampling </a:t>
            </a:r>
            <a:r>
              <a:rPr lang="en-US" sz="1400" dirty="0"/>
              <a:t>– all samples have equal probability of being selected</a:t>
            </a:r>
          </a:p>
          <a:p>
            <a:pPr lvl="2">
              <a:spcAft>
                <a:spcPts val="600"/>
              </a:spcAft>
            </a:pPr>
            <a:r>
              <a:rPr lang="en-US" sz="1400" dirty="0"/>
              <a:t>Downside – certain rare categories may not appear in the sampled data</a:t>
            </a:r>
          </a:p>
          <a:p>
            <a:pPr lvl="1">
              <a:spcAft>
                <a:spcPts val="600"/>
              </a:spcAft>
            </a:pPr>
            <a:r>
              <a:rPr lang="en-US" sz="1400" b="1" dirty="0">
                <a:solidFill>
                  <a:schemeClr val="tx2"/>
                </a:solidFill>
              </a:rPr>
              <a:t>Stratified sampling </a:t>
            </a:r>
            <a:r>
              <a:rPr lang="en-US" sz="1400" dirty="0"/>
              <a:t>– divide population into groups you care about and sample a % randomly from each group</a:t>
            </a:r>
          </a:p>
          <a:p>
            <a:pPr lvl="2">
              <a:spcAft>
                <a:spcPts val="600"/>
              </a:spcAft>
            </a:pPr>
            <a:r>
              <a:rPr lang="en-US" sz="1400" dirty="0"/>
              <a:t>One challenge is that some observations may fall into multiple groups</a:t>
            </a:r>
          </a:p>
          <a:p>
            <a:pPr lvl="1">
              <a:spcAft>
                <a:spcPts val="600"/>
              </a:spcAft>
            </a:pPr>
            <a:r>
              <a:rPr lang="en-US" sz="1400" b="1" dirty="0">
                <a:solidFill>
                  <a:schemeClr val="tx2"/>
                </a:solidFill>
              </a:rPr>
              <a:t>Weighted sampling </a:t>
            </a:r>
            <a:r>
              <a:rPr lang="en-US" sz="1400" dirty="0"/>
              <a:t>– each sample is given a weight which determines the probability of being selected</a:t>
            </a:r>
          </a:p>
          <a:p>
            <a:pPr lvl="2">
              <a:spcAft>
                <a:spcPts val="600"/>
              </a:spcAft>
            </a:pPr>
            <a:r>
              <a:rPr lang="en-US" sz="1200" dirty="0"/>
              <a:t>Allows you to apply domain expertise in selection e.g. weight recent data higher</a:t>
            </a:r>
          </a:p>
          <a:p>
            <a:pPr lvl="2">
              <a:spcAft>
                <a:spcPts val="600"/>
              </a:spcAft>
            </a:pPr>
            <a:r>
              <a:rPr lang="en-US" sz="1200" dirty="0"/>
              <a:t>Helps when your available data has a different distribution than the true data</a:t>
            </a:r>
          </a:p>
        </p:txBody>
      </p:sp>
    </p:spTree>
    <p:extLst>
      <p:ext uri="{BB962C8B-B14F-4D97-AF65-F5344CB8AC3E}">
        <p14:creationId xmlns:p14="http://schemas.microsoft.com/office/powerpoint/2010/main" val="397808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2ED00-57F8-C24D-BF02-F8DF2344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for test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CB2C5-B34C-2A4D-BB96-450B7CA4D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Take a random sample of indices to use for test set, use remainder for training</a:t>
            </a:r>
          </a:p>
          <a:p>
            <a:r>
              <a:rPr lang="en-US" sz="1800" dirty="0"/>
              <a:t>Use Scikit-</a:t>
            </a:r>
            <a:r>
              <a:rPr lang="en-US" sz="1800" dirty="0" err="1"/>
              <a:t>learn’s</a:t>
            </a:r>
            <a:r>
              <a:rPr lang="en-US" sz="1800" dirty="0"/>
              <a:t> </a:t>
            </a:r>
            <a:r>
              <a:rPr lang="en-US" sz="1800" dirty="0" err="1"/>
              <a:t>train_test_split</a:t>
            </a:r>
            <a:r>
              <a:rPr lang="en-US" sz="1800" dirty="0"/>
              <a:t> method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If we want to do stratified sampling we use the ‘stratify’ parameter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0A8D4A-CDFD-E141-8E78-897A2E50C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524" y="2415111"/>
            <a:ext cx="6689558" cy="3757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AD74E4-7B49-F479-75FC-EC5D7D602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808538"/>
            <a:ext cx="7772400" cy="25428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FAB563F-4F7A-04FC-3C97-D23E69C7E913}"/>
              </a:ext>
            </a:extLst>
          </p:cNvPr>
          <p:cNvSpPr/>
          <p:nvPr/>
        </p:nvSpPr>
        <p:spPr>
          <a:xfrm>
            <a:off x="7208196" y="3770762"/>
            <a:ext cx="1021404" cy="3451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898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BB298-4C54-0348-95B8-A96A09A8D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Leakage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7BF94-8873-9E44-9313-31E913CB1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18135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800" b="1" dirty="0"/>
              <a:t>“Data leakage” </a:t>
            </a:r>
            <a:r>
              <a:rPr lang="en-US" sz="1800" dirty="0"/>
              <a:t>occurs when some of our test set data “leaks” into model building and influences the development of the model</a:t>
            </a:r>
          </a:p>
          <a:p>
            <a:pPr>
              <a:spcAft>
                <a:spcPts val="600"/>
              </a:spcAft>
            </a:pPr>
            <a:r>
              <a:rPr lang="en-US" sz="1800" dirty="0"/>
              <a:t>For example, if we use all of our data to select our features, or compare algorithms</a:t>
            </a:r>
          </a:p>
          <a:p>
            <a:pPr>
              <a:spcAft>
                <a:spcPts val="600"/>
              </a:spcAft>
            </a:pPr>
            <a:r>
              <a:rPr lang="en-US" sz="1800" dirty="0"/>
              <a:t>This </a:t>
            </a:r>
            <a:r>
              <a:rPr lang="en-US" sz="1800" b="1" dirty="0"/>
              <a:t>invalidates the estimated performance </a:t>
            </a:r>
            <a:r>
              <a:rPr lang="en-US" sz="1800" dirty="0"/>
              <a:t>of the model and causes it to be overoptimistic</a:t>
            </a:r>
          </a:p>
          <a:p>
            <a:pPr>
              <a:spcAft>
                <a:spcPts val="600"/>
              </a:spcAft>
            </a:pPr>
            <a:r>
              <a:rPr lang="en-US" sz="1800" dirty="0"/>
              <a:t>In severe cases, it can cause our model to be worthless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87833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1C892-9EC4-E10B-C9E1-2D419E513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7350"/>
            <a:ext cx="8229600" cy="676275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Data Leakage</a:t>
            </a:r>
            <a:endParaRPr lang="en-US"/>
          </a:p>
        </p:txBody>
      </p:sp>
      <p:pic>
        <p:nvPicPr>
          <p:cNvPr id="2050" name="Picture 2" descr="CPT Codes - How Medical Management Companies Use Them to Reduce Medical  Costs">
            <a:extLst>
              <a:ext uri="{FF2B5EF4-FFF2-40B4-BE49-F238E27FC236}">
                <a16:creationId xmlns:a16="http://schemas.microsoft.com/office/drawing/2014/main" id="{3D3A0D01-C978-697B-53CD-62825F9909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4" r="3" b="3"/>
          <a:stretch/>
        </p:blipFill>
        <p:spPr bwMode="auto">
          <a:xfrm>
            <a:off x="457200" y="1200151"/>
            <a:ext cx="4038600" cy="319722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E0171-BEE5-6938-535C-A0B932DC1C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197224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Data from the future is accidentally used within training data</a:t>
            </a:r>
          </a:p>
        </p:txBody>
      </p:sp>
    </p:spTree>
    <p:extLst>
      <p:ext uri="{BB962C8B-B14F-4D97-AF65-F5344CB8AC3E}">
        <p14:creationId xmlns:p14="http://schemas.microsoft.com/office/powerpoint/2010/main" val="623960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064CA-C15A-2842-81A4-0DFB35E5F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2178766"/>
            <a:ext cx="8328025" cy="1501557"/>
          </a:xfrm>
        </p:spPr>
        <p:txBody>
          <a:bodyPr/>
          <a:lstStyle/>
          <a:p>
            <a:pPr>
              <a:defRPr/>
            </a:pPr>
            <a:r>
              <a:rPr lang="en-US" dirty="0"/>
              <a:t>Modeling Process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044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1C892-9EC4-E10B-C9E1-2D419E513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7350"/>
            <a:ext cx="8229600" cy="676275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Data Leakage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E0171-BEE5-6938-535C-A0B932DC1C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197224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A variable within the training data is an indicator of the target</a:t>
            </a:r>
          </a:p>
        </p:txBody>
      </p:sp>
      <p:pic>
        <p:nvPicPr>
          <p:cNvPr id="4" name="Picture 4" descr="Chest radiograph | Radiology Reference Article | Radiopaedia.org">
            <a:extLst>
              <a:ext uri="{FF2B5EF4-FFF2-40B4-BE49-F238E27FC236}">
                <a16:creationId xmlns:a16="http://schemas.microsoft.com/office/drawing/2014/main" id="{34CF7F53-EEF3-9025-C32B-24D0758B4E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5" b="21428"/>
          <a:stretch/>
        </p:blipFill>
        <p:spPr bwMode="auto">
          <a:xfrm>
            <a:off x="4648200" y="1200151"/>
            <a:ext cx="4038600" cy="319722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867684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8021F-4BFF-D234-A0F1-04802AD21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7350"/>
            <a:ext cx="8336604" cy="676275"/>
          </a:xfrm>
        </p:spPr>
        <p:txBody>
          <a:bodyPr/>
          <a:lstStyle/>
          <a:p>
            <a:r>
              <a:rPr lang="en-US" dirty="0"/>
              <a:t>Common causes of data leakage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6A0-BA1F-BE55-1FCC-C0C66FD01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386" y="1750979"/>
            <a:ext cx="3788926" cy="263052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600" dirty="0"/>
              <a:t>Selecting features before splitting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Scaling before splitting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Filling missing values before splitting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Grouped observations are separated into different splits</a:t>
            </a:r>
          </a:p>
          <a:p>
            <a:pPr lvl="1">
              <a:spcAft>
                <a:spcPts val="600"/>
              </a:spcAft>
            </a:pPr>
            <a:r>
              <a:rPr lang="en-US" sz="1200" dirty="0"/>
              <a:t>E.g. two CT scans from the same patient taken a week apart</a:t>
            </a:r>
          </a:p>
          <a:p>
            <a:pPr>
              <a:spcAft>
                <a:spcPts val="600"/>
              </a:spcAft>
            </a:pPr>
            <a:endParaRPr lang="en-US" sz="16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6A36059-1543-D73C-E98E-1013A5FA319E}"/>
              </a:ext>
            </a:extLst>
          </p:cNvPr>
          <p:cNvSpPr/>
          <p:nvPr/>
        </p:nvSpPr>
        <p:spPr>
          <a:xfrm>
            <a:off x="593388" y="1232204"/>
            <a:ext cx="3788924" cy="4474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but not terrible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23569E9-EA9E-6207-CB8A-DAFB1FB9B0CC}"/>
              </a:ext>
            </a:extLst>
          </p:cNvPr>
          <p:cNvSpPr/>
          <p:nvPr/>
        </p:nvSpPr>
        <p:spPr>
          <a:xfrm>
            <a:off x="4625502" y="1241932"/>
            <a:ext cx="3788924" cy="44747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Very severe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6992FC-244C-3250-AE4C-2C8BD4D0F838}"/>
              </a:ext>
            </a:extLst>
          </p:cNvPr>
          <p:cNvSpPr txBox="1">
            <a:spLocks/>
          </p:cNvSpPr>
          <p:nvPr/>
        </p:nvSpPr>
        <p:spPr bwMode="auto">
          <a:xfrm>
            <a:off x="4625502" y="1750979"/>
            <a:ext cx="3788924" cy="2747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600" dirty="0"/>
              <a:t>Splitting time series data randomly instead of by time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Failure to remove duplicate observations</a:t>
            </a:r>
            <a:endParaRPr lang="en-US" sz="1200" dirty="0"/>
          </a:p>
          <a:p>
            <a:pPr lvl="1">
              <a:spcAft>
                <a:spcPts val="600"/>
              </a:spcAft>
            </a:pPr>
            <a:r>
              <a:rPr lang="en-US" sz="1200" dirty="0"/>
              <a:t>Particularly dangerous when merging multiple datasets together</a:t>
            </a:r>
          </a:p>
          <a:p>
            <a:pPr lvl="1">
              <a:spcAft>
                <a:spcPts val="600"/>
              </a:spcAft>
            </a:pPr>
            <a:r>
              <a:rPr lang="en-US" sz="1200" dirty="0"/>
              <a:t>Common issue in several studies using ML to detect COVID-19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Different data generation processes for different classes</a:t>
            </a:r>
            <a:endParaRPr lang="en-US" sz="1200" dirty="0"/>
          </a:p>
          <a:p>
            <a:pPr>
              <a:spcAft>
                <a:spcPts val="600"/>
              </a:spcAft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27108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064CA-C15A-2842-81A4-0DFB35E5F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2178766"/>
            <a:ext cx="8328025" cy="1501557"/>
          </a:xfrm>
        </p:spPr>
        <p:txBody>
          <a:bodyPr/>
          <a:lstStyle/>
          <a:p>
            <a:pPr>
              <a:defRPr/>
            </a:pPr>
            <a:r>
              <a:rPr lang="en-US" dirty="0"/>
              <a:t>Comparing Models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25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277C8-B384-6242-86CB-34E3DEE54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Comparing models- validation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F67DE-BE0E-7148-83A4-68C2DAC93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Often we want to compare models to select the optimal model</a:t>
            </a:r>
          </a:p>
          <a:p>
            <a:r>
              <a:rPr lang="en-US" sz="1800" dirty="0"/>
              <a:t>If we use the test set to compare model performance, it is not longer an unbiased indicator of performance</a:t>
            </a:r>
          </a:p>
          <a:p>
            <a:r>
              <a:rPr lang="en-US" sz="1800" dirty="0"/>
              <a:t>Instead, we split the data 3 ways into training, validation and test sets</a:t>
            </a:r>
          </a:p>
          <a:p>
            <a:r>
              <a:rPr lang="en-US" sz="1800" dirty="0"/>
              <a:t>We use the validation set for model selection, and report performance on the test set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0819E5-14CD-8745-8671-4655F218DC6D}"/>
              </a:ext>
            </a:extLst>
          </p:cNvPr>
          <p:cNvSpPr/>
          <p:nvPr/>
        </p:nvSpPr>
        <p:spPr>
          <a:xfrm>
            <a:off x="1192564" y="3663263"/>
            <a:ext cx="3534033" cy="56017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7DFC98-7791-F646-8784-8DBFB59E3561}"/>
              </a:ext>
            </a:extLst>
          </p:cNvPr>
          <p:cNvSpPr/>
          <p:nvPr/>
        </p:nvSpPr>
        <p:spPr>
          <a:xfrm>
            <a:off x="4726597" y="3663261"/>
            <a:ext cx="972065" cy="5601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27E041-ABF1-304B-9673-53AD51C2A101}"/>
              </a:ext>
            </a:extLst>
          </p:cNvPr>
          <p:cNvSpPr/>
          <p:nvPr/>
        </p:nvSpPr>
        <p:spPr>
          <a:xfrm>
            <a:off x="6349451" y="3663262"/>
            <a:ext cx="972065" cy="560173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CBBC1-DE1E-A944-9FDE-1FE859067BB1}"/>
              </a:ext>
            </a:extLst>
          </p:cNvPr>
          <p:cNvSpPr txBox="1"/>
          <p:nvPr/>
        </p:nvSpPr>
        <p:spPr>
          <a:xfrm>
            <a:off x="1773331" y="3071780"/>
            <a:ext cx="2487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Training </a:t>
            </a:r>
          </a:p>
          <a:p>
            <a:pPr algn="ctr"/>
            <a:r>
              <a:rPr lang="en-US" sz="1400" dirty="0"/>
              <a:t>(~60-80%)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0897AE-0138-9A48-BFE4-8A091A409729}"/>
              </a:ext>
            </a:extLst>
          </p:cNvPr>
          <p:cNvSpPr txBox="1"/>
          <p:nvPr/>
        </p:nvSpPr>
        <p:spPr>
          <a:xfrm>
            <a:off x="4608177" y="3077119"/>
            <a:ext cx="1198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Validation</a:t>
            </a:r>
          </a:p>
          <a:p>
            <a:pPr algn="ctr"/>
            <a:r>
              <a:rPr lang="en-US" sz="1400" dirty="0"/>
              <a:t>(~10-20%)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FE1863-796A-7F47-8314-A313B7F32C42}"/>
              </a:ext>
            </a:extLst>
          </p:cNvPr>
          <p:cNvSpPr txBox="1"/>
          <p:nvPr/>
        </p:nvSpPr>
        <p:spPr>
          <a:xfrm>
            <a:off x="6236180" y="3066679"/>
            <a:ext cx="1198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Test</a:t>
            </a:r>
          </a:p>
          <a:p>
            <a:pPr algn="ctr"/>
            <a:r>
              <a:rPr lang="en-US" sz="1400" dirty="0"/>
              <a:t>(~10-20%)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22926B35-7931-1B47-AC37-6FC77940FB5E}"/>
              </a:ext>
            </a:extLst>
          </p:cNvPr>
          <p:cNvSpPr/>
          <p:nvPr/>
        </p:nvSpPr>
        <p:spPr>
          <a:xfrm rot="5400000">
            <a:off x="3390761" y="2221271"/>
            <a:ext cx="136472" cy="435369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DE34-235D-EA4B-8A13-D9541818F9A7}"/>
              </a:ext>
            </a:extLst>
          </p:cNvPr>
          <p:cNvSpPr txBox="1"/>
          <p:nvPr/>
        </p:nvSpPr>
        <p:spPr>
          <a:xfrm>
            <a:off x="1589007" y="4512536"/>
            <a:ext cx="3739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Use for model comparison/selection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0CE9C0-9743-C64F-AB9B-53DE8BC0503B}"/>
              </a:ext>
            </a:extLst>
          </p:cNvPr>
          <p:cNvSpPr txBox="1"/>
          <p:nvPr/>
        </p:nvSpPr>
        <p:spPr>
          <a:xfrm>
            <a:off x="6032290" y="4507022"/>
            <a:ext cx="1629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Use to evaluate final model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43280570-D363-E249-B162-027DF7FC33A2}"/>
              </a:ext>
            </a:extLst>
          </p:cNvPr>
          <p:cNvSpPr/>
          <p:nvPr/>
        </p:nvSpPr>
        <p:spPr>
          <a:xfrm rot="5400000">
            <a:off x="6737280" y="3944504"/>
            <a:ext cx="155214" cy="93087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854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0855C-292A-334B-BC9D-7343134E3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5E130-1BDE-2C45-82B1-9EDFDA399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What might be some potential problems with using a validation set to do your model selection?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547781-2920-5C4F-8E5C-CF17D0DE266D}"/>
              </a:ext>
            </a:extLst>
          </p:cNvPr>
          <p:cNvSpPr/>
          <p:nvPr/>
        </p:nvSpPr>
        <p:spPr>
          <a:xfrm>
            <a:off x="1194487" y="2990209"/>
            <a:ext cx="3534033" cy="56017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F3FA0F-9752-D745-85FB-15D38108134D}"/>
              </a:ext>
            </a:extLst>
          </p:cNvPr>
          <p:cNvSpPr/>
          <p:nvPr/>
        </p:nvSpPr>
        <p:spPr>
          <a:xfrm>
            <a:off x="4728520" y="2990207"/>
            <a:ext cx="972065" cy="5601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5E97FF-68EE-9348-97DC-836C4BC90112}"/>
              </a:ext>
            </a:extLst>
          </p:cNvPr>
          <p:cNvSpPr/>
          <p:nvPr/>
        </p:nvSpPr>
        <p:spPr>
          <a:xfrm>
            <a:off x="6351374" y="2990208"/>
            <a:ext cx="972065" cy="560173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5727B3-D6FF-4742-8006-8C547FF92C12}"/>
              </a:ext>
            </a:extLst>
          </p:cNvPr>
          <p:cNvSpPr txBox="1"/>
          <p:nvPr/>
        </p:nvSpPr>
        <p:spPr>
          <a:xfrm>
            <a:off x="1775254" y="2398726"/>
            <a:ext cx="2487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Training </a:t>
            </a:r>
          </a:p>
          <a:p>
            <a:pPr algn="ctr"/>
            <a:r>
              <a:rPr lang="en-US" sz="1400" dirty="0"/>
              <a:t>(~70-80%)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00FB89-CCDC-F74C-879F-BBE9B8DB12E6}"/>
              </a:ext>
            </a:extLst>
          </p:cNvPr>
          <p:cNvSpPr txBox="1"/>
          <p:nvPr/>
        </p:nvSpPr>
        <p:spPr>
          <a:xfrm>
            <a:off x="4610100" y="2404065"/>
            <a:ext cx="1198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Validation</a:t>
            </a:r>
          </a:p>
          <a:p>
            <a:pPr algn="ctr"/>
            <a:r>
              <a:rPr lang="en-US" sz="1400" dirty="0"/>
              <a:t>(~10-20%)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AE19D6-2A72-A140-B57F-ABDA4CF5165D}"/>
              </a:ext>
            </a:extLst>
          </p:cNvPr>
          <p:cNvSpPr txBox="1"/>
          <p:nvPr/>
        </p:nvSpPr>
        <p:spPr>
          <a:xfrm>
            <a:off x="6238103" y="2393625"/>
            <a:ext cx="1198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Test</a:t>
            </a:r>
          </a:p>
          <a:p>
            <a:pPr algn="ctr"/>
            <a:r>
              <a:rPr lang="en-US" sz="1400" dirty="0"/>
              <a:t>(~10-20%)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92C5CEEB-80EA-B843-8D77-5D3DAFA622AF}"/>
              </a:ext>
            </a:extLst>
          </p:cNvPr>
          <p:cNvSpPr/>
          <p:nvPr/>
        </p:nvSpPr>
        <p:spPr>
          <a:xfrm rot="5400000">
            <a:off x="3319721" y="1616938"/>
            <a:ext cx="259748" cy="435369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735E13-BC35-254E-8EE0-42D22C1CB3EC}"/>
              </a:ext>
            </a:extLst>
          </p:cNvPr>
          <p:cNvSpPr txBox="1"/>
          <p:nvPr/>
        </p:nvSpPr>
        <p:spPr>
          <a:xfrm>
            <a:off x="1579605" y="3969841"/>
            <a:ext cx="3739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Use for model comparison/selection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D3E141-5B74-2748-A7A4-6A4E0DE90737}"/>
              </a:ext>
            </a:extLst>
          </p:cNvPr>
          <p:cNvSpPr txBox="1"/>
          <p:nvPr/>
        </p:nvSpPr>
        <p:spPr>
          <a:xfrm>
            <a:off x="6022888" y="3994807"/>
            <a:ext cx="1629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Use to evaluate final model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28A10109-A1CA-9442-8E5A-0E79AFF61E93}"/>
              </a:ext>
            </a:extLst>
          </p:cNvPr>
          <p:cNvSpPr/>
          <p:nvPr/>
        </p:nvSpPr>
        <p:spPr>
          <a:xfrm rot="5400000">
            <a:off x="6657774" y="3362185"/>
            <a:ext cx="295422" cy="93087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363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064CA-C15A-2842-81A4-0DFB35E5F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2178766"/>
            <a:ext cx="8328025" cy="1501557"/>
          </a:xfrm>
        </p:spPr>
        <p:txBody>
          <a:bodyPr/>
          <a:lstStyle/>
          <a:p>
            <a:pPr>
              <a:defRPr/>
            </a:pPr>
            <a:r>
              <a:rPr lang="en-US" dirty="0"/>
              <a:t>Cross-Validation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578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3671724-8FEC-2B46-AA46-2F7B523888F3}"/>
              </a:ext>
            </a:extLst>
          </p:cNvPr>
          <p:cNvSpPr/>
          <p:nvPr/>
        </p:nvSpPr>
        <p:spPr>
          <a:xfrm>
            <a:off x="1468933" y="3472733"/>
            <a:ext cx="4823673" cy="175249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A9CB6D-E22A-D04E-9CB8-F249FCB1ABE6}"/>
              </a:ext>
            </a:extLst>
          </p:cNvPr>
          <p:cNvSpPr/>
          <p:nvPr/>
        </p:nvSpPr>
        <p:spPr>
          <a:xfrm>
            <a:off x="1468933" y="3290534"/>
            <a:ext cx="4823673" cy="175249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06E3294-5E87-3345-84E8-922A4F391EED}"/>
              </a:ext>
            </a:extLst>
          </p:cNvPr>
          <p:cNvSpPr/>
          <p:nvPr/>
        </p:nvSpPr>
        <p:spPr>
          <a:xfrm>
            <a:off x="1471273" y="3116078"/>
            <a:ext cx="4823673" cy="175249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C23968-687A-904B-8EC6-AAE25238595F}"/>
              </a:ext>
            </a:extLst>
          </p:cNvPr>
          <p:cNvSpPr/>
          <p:nvPr/>
        </p:nvSpPr>
        <p:spPr>
          <a:xfrm>
            <a:off x="1471273" y="2932293"/>
            <a:ext cx="4823673" cy="175249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D461078-B728-2149-B8CC-B8DBAA984AD6}"/>
              </a:ext>
            </a:extLst>
          </p:cNvPr>
          <p:cNvSpPr/>
          <p:nvPr/>
        </p:nvSpPr>
        <p:spPr>
          <a:xfrm>
            <a:off x="1471273" y="2755674"/>
            <a:ext cx="4823673" cy="175249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CBABF7-664B-664E-BD21-9328984EB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K-Folds Cross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5F4BA-B43D-2B4F-A1DF-B04E92297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425313"/>
          </a:xfrm>
        </p:spPr>
        <p:txBody>
          <a:bodyPr/>
          <a:lstStyle/>
          <a:p>
            <a:pPr marL="0" indent="0">
              <a:spcAft>
                <a:spcPts val="800"/>
              </a:spcAft>
              <a:buNone/>
            </a:pPr>
            <a:r>
              <a:rPr lang="en-US" sz="1800" dirty="0"/>
              <a:t>Rather than using a fixed validation set, we train and run the model(s) multiple times, each time using a different subset (“fold”) as the validation set</a:t>
            </a:r>
          </a:p>
          <a:p>
            <a:endParaRPr lang="en-US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4B703A-BB37-5646-9A4F-872D078D1B1C}"/>
              </a:ext>
            </a:extLst>
          </p:cNvPr>
          <p:cNvSpPr/>
          <p:nvPr/>
        </p:nvSpPr>
        <p:spPr>
          <a:xfrm>
            <a:off x="6794361" y="2761990"/>
            <a:ext cx="972065" cy="86215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F99B6D-3888-F645-89CC-0EBAF9BF7460}"/>
              </a:ext>
            </a:extLst>
          </p:cNvPr>
          <p:cNvSpPr txBox="1"/>
          <p:nvPr/>
        </p:nvSpPr>
        <p:spPr>
          <a:xfrm>
            <a:off x="2231631" y="2272798"/>
            <a:ext cx="3694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Training + cross-validation </a:t>
            </a:r>
          </a:p>
          <a:p>
            <a:pPr algn="ctr"/>
            <a:r>
              <a:rPr lang="en-US" sz="1400" dirty="0"/>
              <a:t>(~80-90%)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C66ECF-CEF5-2F4D-9546-DCA511F5C3F0}"/>
              </a:ext>
            </a:extLst>
          </p:cNvPr>
          <p:cNvSpPr txBox="1"/>
          <p:nvPr/>
        </p:nvSpPr>
        <p:spPr>
          <a:xfrm>
            <a:off x="6694480" y="2267697"/>
            <a:ext cx="1198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Test</a:t>
            </a:r>
          </a:p>
          <a:p>
            <a:pPr algn="ctr"/>
            <a:r>
              <a:rPr lang="en-US" sz="1400" dirty="0"/>
              <a:t>(~10-20%)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A8DAB584-054E-D642-BDD2-C02C3CD9CA73}"/>
              </a:ext>
            </a:extLst>
          </p:cNvPr>
          <p:cNvSpPr/>
          <p:nvPr/>
        </p:nvSpPr>
        <p:spPr>
          <a:xfrm rot="5400000">
            <a:off x="3776098" y="1664008"/>
            <a:ext cx="259748" cy="435369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53A9CA-56C6-CE4D-B4FC-4FCABFF4656E}"/>
              </a:ext>
            </a:extLst>
          </p:cNvPr>
          <p:cNvSpPr txBox="1"/>
          <p:nvPr/>
        </p:nvSpPr>
        <p:spPr>
          <a:xfrm>
            <a:off x="2035982" y="4016911"/>
            <a:ext cx="3739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Use for model comparison/selection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A90514-D6C3-884E-B57C-C125E782A594}"/>
              </a:ext>
            </a:extLst>
          </p:cNvPr>
          <p:cNvSpPr txBox="1"/>
          <p:nvPr/>
        </p:nvSpPr>
        <p:spPr>
          <a:xfrm>
            <a:off x="6479265" y="4041877"/>
            <a:ext cx="1629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Use to evaluate final model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FE3C1D3C-F429-8548-A11E-329E40E451CC}"/>
              </a:ext>
            </a:extLst>
          </p:cNvPr>
          <p:cNvSpPr/>
          <p:nvPr/>
        </p:nvSpPr>
        <p:spPr>
          <a:xfrm rot="5400000">
            <a:off x="7114151" y="3409255"/>
            <a:ext cx="295422" cy="93087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10B0ED-2EA5-0747-B7EA-BD688CF8BA3F}"/>
              </a:ext>
            </a:extLst>
          </p:cNvPr>
          <p:cNvSpPr/>
          <p:nvPr/>
        </p:nvSpPr>
        <p:spPr>
          <a:xfrm>
            <a:off x="1481990" y="2761992"/>
            <a:ext cx="972065" cy="1689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Val set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377CFC-478D-B241-B10B-842396BA99FB}"/>
              </a:ext>
            </a:extLst>
          </p:cNvPr>
          <p:cNvSpPr/>
          <p:nvPr/>
        </p:nvSpPr>
        <p:spPr>
          <a:xfrm>
            <a:off x="2454055" y="2940829"/>
            <a:ext cx="972065" cy="1667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Val set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EAC7EC-AC65-564D-8CB9-E7D48DA9A365}"/>
              </a:ext>
            </a:extLst>
          </p:cNvPr>
          <p:cNvSpPr/>
          <p:nvPr/>
        </p:nvSpPr>
        <p:spPr>
          <a:xfrm>
            <a:off x="3424059" y="3096123"/>
            <a:ext cx="972065" cy="2037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Val set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F8A0BC-7537-3242-9208-EEA9C920AFB3}"/>
              </a:ext>
            </a:extLst>
          </p:cNvPr>
          <p:cNvSpPr/>
          <p:nvPr/>
        </p:nvSpPr>
        <p:spPr>
          <a:xfrm>
            <a:off x="4386518" y="3286587"/>
            <a:ext cx="972065" cy="1685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Val set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265DD8-789B-CA43-BD5B-D713E5D0AB73}"/>
              </a:ext>
            </a:extLst>
          </p:cNvPr>
          <p:cNvSpPr/>
          <p:nvPr/>
        </p:nvSpPr>
        <p:spPr>
          <a:xfrm>
            <a:off x="5320541" y="3482213"/>
            <a:ext cx="972065" cy="165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Val set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903B41-4C2A-544E-BBD3-134D8703E88B}"/>
              </a:ext>
            </a:extLst>
          </p:cNvPr>
          <p:cNvSpPr txBox="1"/>
          <p:nvPr/>
        </p:nvSpPr>
        <p:spPr>
          <a:xfrm>
            <a:off x="590694" y="2346492"/>
            <a:ext cx="1138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K=5 Folds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95F03C-E9D4-9342-9B2E-28623B6DD562}"/>
              </a:ext>
            </a:extLst>
          </p:cNvPr>
          <p:cNvSpPr txBox="1"/>
          <p:nvPr/>
        </p:nvSpPr>
        <p:spPr>
          <a:xfrm>
            <a:off x="474690" y="2719727"/>
            <a:ext cx="97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Iteration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00EC29-DB8A-6C49-9028-C0328F0E6C94}"/>
              </a:ext>
            </a:extLst>
          </p:cNvPr>
          <p:cNvSpPr txBox="1"/>
          <p:nvPr/>
        </p:nvSpPr>
        <p:spPr>
          <a:xfrm>
            <a:off x="474690" y="2888730"/>
            <a:ext cx="964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Iteration 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5A562E-0D1E-2044-983B-E3500A6BCBCC}"/>
              </a:ext>
            </a:extLst>
          </p:cNvPr>
          <p:cNvSpPr txBox="1"/>
          <p:nvPr/>
        </p:nvSpPr>
        <p:spPr>
          <a:xfrm>
            <a:off x="474690" y="3070687"/>
            <a:ext cx="9744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Iteration 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92B493-1C23-6B43-B41F-306C524B3F00}"/>
              </a:ext>
            </a:extLst>
          </p:cNvPr>
          <p:cNvSpPr txBox="1"/>
          <p:nvPr/>
        </p:nvSpPr>
        <p:spPr>
          <a:xfrm>
            <a:off x="482522" y="3250914"/>
            <a:ext cx="964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Iteration 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5577ED-1A50-6444-9232-3B3B88401661}"/>
              </a:ext>
            </a:extLst>
          </p:cNvPr>
          <p:cNvSpPr txBox="1"/>
          <p:nvPr/>
        </p:nvSpPr>
        <p:spPr>
          <a:xfrm>
            <a:off x="482522" y="3440785"/>
            <a:ext cx="964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Iteration 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64F3240-7C46-0F4C-A3CC-3D9986579E3B}"/>
              </a:ext>
            </a:extLst>
          </p:cNvPr>
          <p:cNvSpPr/>
          <p:nvPr/>
        </p:nvSpPr>
        <p:spPr>
          <a:xfrm>
            <a:off x="698158" y="4787255"/>
            <a:ext cx="353807" cy="1812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6008C7-D6C2-1848-8BBD-3A5CEE5C6D59}"/>
              </a:ext>
            </a:extLst>
          </p:cNvPr>
          <p:cNvSpPr txBox="1"/>
          <p:nvPr/>
        </p:nvSpPr>
        <p:spPr>
          <a:xfrm>
            <a:off x="1003413" y="4756641"/>
            <a:ext cx="1233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Validation fold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2965C88-3094-5F4B-A517-CA7E77ACDD9F}"/>
              </a:ext>
            </a:extLst>
          </p:cNvPr>
          <p:cNvSpPr/>
          <p:nvPr/>
        </p:nvSpPr>
        <p:spPr>
          <a:xfrm>
            <a:off x="2881396" y="4780068"/>
            <a:ext cx="353807" cy="1812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4480CA-9BD2-BA41-A509-E74F483506E9}"/>
              </a:ext>
            </a:extLst>
          </p:cNvPr>
          <p:cNvSpPr txBox="1"/>
          <p:nvPr/>
        </p:nvSpPr>
        <p:spPr>
          <a:xfrm>
            <a:off x="3251387" y="4746253"/>
            <a:ext cx="1233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Training folds</a:t>
            </a:r>
          </a:p>
        </p:txBody>
      </p:sp>
    </p:spTree>
    <p:extLst>
      <p:ext uri="{BB962C8B-B14F-4D97-AF65-F5344CB8AC3E}">
        <p14:creationId xmlns:p14="http://schemas.microsoft.com/office/powerpoint/2010/main" val="2033785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B193B-DF75-D44D-83B2-77C224824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K-Folds Cross Validation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AC48F37-C87C-5948-9843-322BE6DAB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749517"/>
          </a:xfrm>
        </p:spPr>
        <p:txBody>
          <a:bodyPr/>
          <a:lstStyle/>
          <a:p>
            <a:pPr marL="0" indent="0">
              <a:spcAft>
                <a:spcPts val="800"/>
              </a:spcAft>
              <a:buNone/>
            </a:pPr>
            <a:r>
              <a:rPr lang="en-US" sz="1800" dirty="0"/>
              <a:t>We calculate the error on the validation fold for each iteration, and then average them together to get the average error</a:t>
            </a:r>
          </a:p>
          <a:p>
            <a:endParaRPr lang="en-US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7DB24A-981B-954C-8FE1-B22767107EE8}"/>
              </a:ext>
            </a:extLst>
          </p:cNvPr>
          <p:cNvSpPr txBox="1"/>
          <p:nvPr/>
        </p:nvSpPr>
        <p:spPr>
          <a:xfrm>
            <a:off x="615632" y="2086194"/>
            <a:ext cx="1138429" cy="38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K=5 Folds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5793531-B1FB-FA4B-A009-A2C33AC5AD9E}"/>
              </a:ext>
            </a:extLst>
          </p:cNvPr>
          <p:cNvGrpSpPr/>
          <p:nvPr/>
        </p:nvGrpSpPr>
        <p:grpSpPr>
          <a:xfrm>
            <a:off x="557168" y="2554312"/>
            <a:ext cx="8021834" cy="1694302"/>
            <a:chOff x="557168" y="2554313"/>
            <a:chExt cx="8021834" cy="118271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C47AD98-6784-4640-B292-650F47551E83}"/>
                </a:ext>
              </a:extLst>
            </p:cNvPr>
            <p:cNvSpPr/>
            <p:nvPr/>
          </p:nvSpPr>
          <p:spPr>
            <a:xfrm>
              <a:off x="1493871" y="3498748"/>
              <a:ext cx="4823673" cy="21980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381E290-947D-9148-9CBD-A1C93D595248}"/>
                </a:ext>
              </a:extLst>
            </p:cNvPr>
            <p:cNvSpPr/>
            <p:nvPr/>
          </p:nvSpPr>
          <p:spPr>
            <a:xfrm>
              <a:off x="1493871" y="3270230"/>
              <a:ext cx="4823673" cy="21980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363ACE9-FE84-1A4B-99E7-306894A816F3}"/>
                </a:ext>
              </a:extLst>
            </p:cNvPr>
            <p:cNvSpPr/>
            <p:nvPr/>
          </p:nvSpPr>
          <p:spPr>
            <a:xfrm>
              <a:off x="1496211" y="3051424"/>
              <a:ext cx="4823673" cy="21980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0A73EDA-DF62-EC48-82E4-BBEDB4A38587}"/>
                </a:ext>
              </a:extLst>
            </p:cNvPr>
            <p:cNvSpPr/>
            <p:nvPr/>
          </p:nvSpPr>
          <p:spPr>
            <a:xfrm>
              <a:off x="1496211" y="2820917"/>
              <a:ext cx="4823673" cy="21980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66974E1-481D-1140-9AEE-F987FD3C90E9}"/>
                </a:ext>
              </a:extLst>
            </p:cNvPr>
            <p:cNvSpPr/>
            <p:nvPr/>
          </p:nvSpPr>
          <p:spPr>
            <a:xfrm>
              <a:off x="1496211" y="2599398"/>
              <a:ext cx="4823673" cy="21980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6DEE473-7AD1-224A-8FF9-0B675D841C29}"/>
                </a:ext>
              </a:extLst>
            </p:cNvPr>
            <p:cNvSpPr/>
            <p:nvPr/>
          </p:nvSpPr>
          <p:spPr>
            <a:xfrm>
              <a:off x="1506928" y="2607322"/>
              <a:ext cx="972065" cy="21187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Val set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DF05BC5-C715-1648-A3F3-A5F5EF73A790}"/>
                </a:ext>
              </a:extLst>
            </p:cNvPr>
            <p:cNvSpPr/>
            <p:nvPr/>
          </p:nvSpPr>
          <p:spPr>
            <a:xfrm>
              <a:off x="2478993" y="2831623"/>
              <a:ext cx="972065" cy="2090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Val set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41782C1-530A-8740-8236-60ED4A08D004}"/>
                </a:ext>
              </a:extLst>
            </p:cNvPr>
            <p:cNvSpPr/>
            <p:nvPr/>
          </p:nvSpPr>
          <p:spPr>
            <a:xfrm>
              <a:off x="3448997" y="3026396"/>
              <a:ext cx="972065" cy="24876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Val set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5AB8935-342A-E14E-A0F2-A88A47EF3031}"/>
                </a:ext>
              </a:extLst>
            </p:cNvPr>
            <p:cNvSpPr/>
            <p:nvPr/>
          </p:nvSpPr>
          <p:spPr>
            <a:xfrm>
              <a:off x="4411456" y="3276886"/>
              <a:ext cx="972065" cy="21142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Val set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3F271F4-3624-1C4F-A5DF-F15BBA3E3EFC}"/>
                </a:ext>
              </a:extLst>
            </p:cNvPr>
            <p:cNvSpPr/>
            <p:nvPr/>
          </p:nvSpPr>
          <p:spPr>
            <a:xfrm>
              <a:off x="5345479" y="3504692"/>
              <a:ext cx="972065" cy="20791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Val set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E4842ED-BEDF-4444-B4DD-08F92836EBB8}"/>
                </a:ext>
              </a:extLst>
            </p:cNvPr>
            <p:cNvSpPr txBox="1"/>
            <p:nvPr/>
          </p:nvSpPr>
          <p:spPr>
            <a:xfrm>
              <a:off x="564998" y="2554313"/>
              <a:ext cx="906693" cy="1933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Iteration 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4B00E4-838B-BC4C-996A-EEAEA64D3D9E}"/>
                </a:ext>
              </a:extLst>
            </p:cNvPr>
            <p:cNvSpPr txBox="1"/>
            <p:nvPr/>
          </p:nvSpPr>
          <p:spPr>
            <a:xfrm>
              <a:off x="557168" y="2766280"/>
              <a:ext cx="906692" cy="1933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Iteration 2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BE5E25-5EA2-D445-A287-A20F66617D3F}"/>
                </a:ext>
              </a:extLst>
            </p:cNvPr>
            <p:cNvSpPr txBox="1"/>
            <p:nvPr/>
          </p:nvSpPr>
          <p:spPr>
            <a:xfrm>
              <a:off x="564998" y="2994494"/>
              <a:ext cx="909033" cy="1933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Iteration 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99BC867-89CA-F149-B9D5-E6F800135C2E}"/>
                </a:ext>
              </a:extLst>
            </p:cNvPr>
            <p:cNvSpPr txBox="1"/>
            <p:nvPr/>
          </p:nvSpPr>
          <p:spPr>
            <a:xfrm>
              <a:off x="564998" y="3220538"/>
              <a:ext cx="906693" cy="1933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Iteration 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66F3B0F-1550-F447-992C-99FA21643172}"/>
                </a:ext>
              </a:extLst>
            </p:cNvPr>
            <p:cNvSpPr txBox="1"/>
            <p:nvPr/>
          </p:nvSpPr>
          <p:spPr>
            <a:xfrm>
              <a:off x="564998" y="3458678"/>
              <a:ext cx="906693" cy="1933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Iteration 5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CAAB2F9-169D-1C45-979F-36299CB5098A}"/>
                    </a:ext>
                  </a:extLst>
                </p:cNvPr>
                <p:cNvSpPr txBox="1"/>
                <p:nvPr/>
              </p:nvSpPr>
              <p:spPr>
                <a:xfrm>
                  <a:off x="6944198" y="2599398"/>
                  <a:ext cx="230897" cy="2702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CAAB2F9-169D-1C45-979F-36299CB509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4198" y="2599398"/>
                  <a:ext cx="230897" cy="270214"/>
                </a:xfrm>
                <a:prstGeom prst="rect">
                  <a:avLst/>
                </a:prstGeom>
                <a:blipFill>
                  <a:blip r:embed="rId2"/>
                  <a:stretch>
                    <a:fillRect l="-15789" r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ight Arrow 29">
              <a:extLst>
                <a:ext uri="{FF2B5EF4-FFF2-40B4-BE49-F238E27FC236}">
                  <a16:creationId xmlns:a16="http://schemas.microsoft.com/office/drawing/2014/main" id="{A37B5D95-09A1-E441-8C04-533519B4F799}"/>
                </a:ext>
              </a:extLst>
            </p:cNvPr>
            <p:cNvSpPr/>
            <p:nvPr/>
          </p:nvSpPr>
          <p:spPr>
            <a:xfrm>
              <a:off x="6503194" y="2629819"/>
              <a:ext cx="257694" cy="158958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550B0EF-EC5A-CE4E-94CB-1A4D5BD7D6D5}"/>
                    </a:ext>
                  </a:extLst>
                </p:cNvPr>
                <p:cNvSpPr txBox="1"/>
                <p:nvPr/>
              </p:nvSpPr>
              <p:spPr>
                <a:xfrm>
                  <a:off x="6944198" y="2826400"/>
                  <a:ext cx="23506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550B0EF-EC5A-CE4E-94CB-1A4D5BD7D6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4198" y="2826400"/>
                  <a:ext cx="235064" cy="215444"/>
                </a:xfrm>
                <a:prstGeom prst="rect">
                  <a:avLst/>
                </a:prstGeom>
                <a:blipFill>
                  <a:blip r:embed="rId3"/>
                  <a:stretch>
                    <a:fillRect l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3F2A2749-19AF-2F47-B275-DC6361F9BCF4}"/>
                </a:ext>
              </a:extLst>
            </p:cNvPr>
            <p:cNvSpPr/>
            <p:nvPr/>
          </p:nvSpPr>
          <p:spPr>
            <a:xfrm>
              <a:off x="6503194" y="2856821"/>
              <a:ext cx="257694" cy="158958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05AD99E-C94C-2F44-8FDB-4E63E161735D}"/>
                    </a:ext>
                  </a:extLst>
                </p:cNvPr>
                <p:cNvSpPr txBox="1"/>
                <p:nvPr/>
              </p:nvSpPr>
              <p:spPr>
                <a:xfrm>
                  <a:off x="6942991" y="3060881"/>
                  <a:ext cx="23506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05AD99E-C94C-2F44-8FDB-4E63E16173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2991" y="3060881"/>
                  <a:ext cx="235064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Right Arrow 33">
              <a:extLst>
                <a:ext uri="{FF2B5EF4-FFF2-40B4-BE49-F238E27FC236}">
                  <a16:creationId xmlns:a16="http://schemas.microsoft.com/office/drawing/2014/main" id="{15D21BA9-FD42-E843-B400-B56495E717B2}"/>
                </a:ext>
              </a:extLst>
            </p:cNvPr>
            <p:cNvSpPr/>
            <p:nvPr/>
          </p:nvSpPr>
          <p:spPr>
            <a:xfrm>
              <a:off x="6501987" y="3091302"/>
              <a:ext cx="257694" cy="158958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61C4338-6BD0-A841-BD88-EED5966C7CFD}"/>
                    </a:ext>
                  </a:extLst>
                </p:cNvPr>
                <p:cNvSpPr txBox="1"/>
                <p:nvPr/>
              </p:nvSpPr>
              <p:spPr>
                <a:xfrm>
                  <a:off x="6942991" y="3302253"/>
                  <a:ext cx="23506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61C4338-6BD0-A841-BD88-EED5966C7C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2991" y="3302253"/>
                  <a:ext cx="235064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Right Arrow 35">
              <a:extLst>
                <a:ext uri="{FF2B5EF4-FFF2-40B4-BE49-F238E27FC236}">
                  <a16:creationId xmlns:a16="http://schemas.microsoft.com/office/drawing/2014/main" id="{8386D9BD-F4AD-2240-8C19-39FC9B70D283}"/>
                </a:ext>
              </a:extLst>
            </p:cNvPr>
            <p:cNvSpPr/>
            <p:nvPr/>
          </p:nvSpPr>
          <p:spPr>
            <a:xfrm>
              <a:off x="6501987" y="3332674"/>
              <a:ext cx="257694" cy="158958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5B1C7F7-9CDF-ED4B-9371-E07C22AE319A}"/>
                    </a:ext>
                  </a:extLst>
                </p:cNvPr>
                <p:cNvSpPr txBox="1"/>
                <p:nvPr/>
              </p:nvSpPr>
              <p:spPr>
                <a:xfrm>
                  <a:off x="6942991" y="3521586"/>
                  <a:ext cx="23506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5B1C7F7-9CDF-ED4B-9371-E07C22AE31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2991" y="3521586"/>
                  <a:ext cx="235064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15000" r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Right Arrow 37">
              <a:extLst>
                <a:ext uri="{FF2B5EF4-FFF2-40B4-BE49-F238E27FC236}">
                  <a16:creationId xmlns:a16="http://schemas.microsoft.com/office/drawing/2014/main" id="{21BE7BCD-8E9B-0745-823F-8A54FD47875B}"/>
                </a:ext>
              </a:extLst>
            </p:cNvPr>
            <p:cNvSpPr/>
            <p:nvPr/>
          </p:nvSpPr>
          <p:spPr>
            <a:xfrm>
              <a:off x="6501987" y="3552007"/>
              <a:ext cx="257694" cy="158958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ight Brace 38">
              <a:extLst>
                <a:ext uri="{FF2B5EF4-FFF2-40B4-BE49-F238E27FC236}">
                  <a16:creationId xmlns:a16="http://schemas.microsoft.com/office/drawing/2014/main" id="{6F48D2DB-F31D-4E48-8B93-FBC02D2E26DF}"/>
                </a:ext>
              </a:extLst>
            </p:cNvPr>
            <p:cNvSpPr/>
            <p:nvPr/>
          </p:nvSpPr>
          <p:spPr>
            <a:xfrm>
              <a:off x="7273636" y="2629819"/>
              <a:ext cx="249382" cy="1088730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8AE2EDF-D336-0243-9FA0-5515DFA749EC}"/>
                    </a:ext>
                  </a:extLst>
                </p:cNvPr>
                <p:cNvSpPr txBox="1"/>
                <p:nvPr/>
              </p:nvSpPr>
              <p:spPr>
                <a:xfrm>
                  <a:off x="7617392" y="2874571"/>
                  <a:ext cx="961610" cy="60875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8AE2EDF-D336-0243-9FA0-5515DFA749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7392" y="2874571"/>
                  <a:ext cx="961610" cy="608756"/>
                </a:xfrm>
                <a:prstGeom prst="rect">
                  <a:avLst/>
                </a:prstGeom>
                <a:blipFill>
                  <a:blip r:embed="rId7"/>
                  <a:stretch>
                    <a:fillRect l="-19737" t="-79710" r="-25000" b="-9710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73469AC4-E4AD-B744-AE39-4AA8F6644ABE}"/>
              </a:ext>
            </a:extLst>
          </p:cNvPr>
          <p:cNvSpPr/>
          <p:nvPr/>
        </p:nvSpPr>
        <p:spPr>
          <a:xfrm>
            <a:off x="698158" y="4787255"/>
            <a:ext cx="353807" cy="1812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61423B0-EBFB-B540-8725-672B7621C04A}"/>
              </a:ext>
            </a:extLst>
          </p:cNvPr>
          <p:cNvSpPr txBox="1"/>
          <p:nvPr/>
        </p:nvSpPr>
        <p:spPr>
          <a:xfrm>
            <a:off x="1003413" y="4756641"/>
            <a:ext cx="1233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Validation fold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B51D843-F212-9345-8005-CEE2E39D8FCA}"/>
              </a:ext>
            </a:extLst>
          </p:cNvPr>
          <p:cNvSpPr/>
          <p:nvPr/>
        </p:nvSpPr>
        <p:spPr>
          <a:xfrm>
            <a:off x="2881396" y="4780068"/>
            <a:ext cx="353807" cy="1812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A1BEB86-5E25-1844-B7E1-8010AB592AB6}"/>
              </a:ext>
            </a:extLst>
          </p:cNvPr>
          <p:cNvSpPr txBox="1"/>
          <p:nvPr/>
        </p:nvSpPr>
        <p:spPr>
          <a:xfrm>
            <a:off x="3251387" y="4746253"/>
            <a:ext cx="1233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Training folds</a:t>
            </a:r>
          </a:p>
        </p:txBody>
      </p:sp>
    </p:spTree>
    <p:extLst>
      <p:ext uri="{BB962C8B-B14F-4D97-AF65-F5344CB8AC3E}">
        <p14:creationId xmlns:p14="http://schemas.microsoft.com/office/powerpoint/2010/main" val="4255839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91E8C-47C0-2240-8AC6-A884DB33E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of cross-validation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3207F-6FF1-6740-BC54-DFA8D12B0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 err="1"/>
              <a:t>ShuffleSplit</a:t>
            </a:r>
            <a:r>
              <a:rPr lang="en-US" sz="1800" b="1" dirty="0"/>
              <a:t> cross-validation</a:t>
            </a:r>
          </a:p>
          <a:p>
            <a:pPr lvl="1"/>
            <a:r>
              <a:rPr lang="en-US" sz="1600" dirty="0"/>
              <a:t>For each fold, we randomly select a % of observations to use for validation and use the rest for training</a:t>
            </a:r>
          </a:p>
          <a:p>
            <a:pPr lvl="1"/>
            <a:r>
              <a:rPr lang="en-US" sz="1600" dirty="0"/>
              <a:t>E.g. we can set K=4 and validation % = 10%. Each fold, we randomly select 10% of observations for validation</a:t>
            </a:r>
          </a:p>
          <a:p>
            <a:pPr lvl="1"/>
            <a:r>
              <a:rPr lang="en-US" sz="1600" dirty="0"/>
              <a:t>This can cut down on compute time, but the tradeoff is we may use observations multiple times, or not use some observations, introducing bias</a:t>
            </a:r>
          </a:p>
          <a:p>
            <a:endParaRPr lang="en-US" sz="1200" b="1" dirty="0"/>
          </a:p>
          <a:p>
            <a:r>
              <a:rPr lang="en-US" sz="1800" b="1" dirty="0"/>
              <a:t>Leave-one-out cross-validation</a:t>
            </a:r>
          </a:p>
          <a:p>
            <a:pPr lvl="1"/>
            <a:r>
              <a:rPr lang="en-US" sz="1600" dirty="0"/>
              <a:t>Set K = number of points</a:t>
            </a:r>
          </a:p>
          <a:p>
            <a:pPr lvl="1"/>
            <a:r>
              <a:rPr lang="en-US" sz="1600" dirty="0"/>
              <a:t>Each observation becomes a validation set one time, and all other observations are used for training</a:t>
            </a:r>
          </a:p>
          <a:p>
            <a:pPr lvl="1"/>
            <a:r>
              <a:rPr lang="en-US" sz="1600" dirty="0"/>
              <a:t>Average your performance over all K folds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43773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B8C6D-0692-6648-AFB9-71020C88F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cross-validation?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1EC7C-BB76-E94F-9CD9-F10417EEA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000" dirty="0"/>
              <a:t>Maximizes the data available for training the model – important for small datasets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Provides a better evaluation of how well the model can generalize to new data – validation performance is not accidentally biased by choice of datapoints to use for validation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4FEA39-27D5-4448-81A6-606F9A469099}"/>
              </a:ext>
            </a:extLst>
          </p:cNvPr>
          <p:cNvSpPr/>
          <p:nvPr/>
        </p:nvSpPr>
        <p:spPr>
          <a:xfrm>
            <a:off x="1030014" y="3405352"/>
            <a:ext cx="6747641" cy="78827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Cross-validation is the typical approach used in industry for model selection and tuning, except in cases of very large datasets</a:t>
            </a:r>
          </a:p>
        </p:txBody>
      </p:sp>
    </p:spTree>
    <p:extLst>
      <p:ext uri="{BB962C8B-B14F-4D97-AF65-F5344CB8AC3E}">
        <p14:creationId xmlns:p14="http://schemas.microsoft.com/office/powerpoint/2010/main" val="1883388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2D6BB-6BB0-6542-87CA-35F2F0979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E4624-E917-EB4B-AFA7-0DE68DC46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en-US" sz="1800" dirty="0"/>
              <a:t>Depending on our task, we have a variety of algorithms to choose from</a:t>
            </a:r>
          </a:p>
          <a:p>
            <a:pPr>
              <a:spcAft>
                <a:spcPts val="200"/>
              </a:spcAft>
            </a:pPr>
            <a:r>
              <a:rPr lang="en-US" sz="1800" dirty="0"/>
              <a:t>No one algorithm is always better (“no free lunch theorem”)</a:t>
            </a:r>
          </a:p>
          <a:p>
            <a:pPr>
              <a:spcAft>
                <a:spcPts val="200"/>
              </a:spcAft>
            </a:pPr>
            <a:r>
              <a:rPr lang="en-US" sz="1800" dirty="0"/>
              <a:t>Our selection will depend on three criteria:</a:t>
            </a:r>
          </a:p>
          <a:p>
            <a:pPr>
              <a:spcAft>
                <a:spcPts val="200"/>
              </a:spcAft>
            </a:pPr>
            <a:endParaRPr lang="en-US" sz="2000" dirty="0"/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684D95B1-1E77-BE45-9357-D6D11EE2C3AE}"/>
              </a:ext>
            </a:extLst>
          </p:cNvPr>
          <p:cNvSpPr/>
          <p:nvPr/>
        </p:nvSpPr>
        <p:spPr>
          <a:xfrm>
            <a:off x="2761149" y="2794676"/>
            <a:ext cx="3234267" cy="1970617"/>
          </a:xfrm>
          <a:prstGeom prst="triangle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096C2-B0E0-8246-B11E-DD616C7CBB16}"/>
              </a:ext>
            </a:extLst>
          </p:cNvPr>
          <p:cNvSpPr txBox="1"/>
          <p:nvPr/>
        </p:nvSpPr>
        <p:spPr>
          <a:xfrm>
            <a:off x="3451181" y="2438182"/>
            <a:ext cx="1913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Interpretability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46F867-A113-974D-8778-68CF9B2E9E94}"/>
              </a:ext>
            </a:extLst>
          </p:cNvPr>
          <p:cNvSpPr txBox="1"/>
          <p:nvPr/>
        </p:nvSpPr>
        <p:spPr>
          <a:xfrm>
            <a:off x="1017015" y="4381501"/>
            <a:ext cx="1913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Performance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3F9FC4-0FA1-544E-BFF2-AA56E83C5B56}"/>
              </a:ext>
            </a:extLst>
          </p:cNvPr>
          <p:cNvSpPr txBox="1"/>
          <p:nvPr/>
        </p:nvSpPr>
        <p:spPr>
          <a:xfrm>
            <a:off x="5826083" y="4209423"/>
            <a:ext cx="1913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Computational Cost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CCD9D5-B4A9-CC48-83E6-1A99B2E95495}"/>
              </a:ext>
            </a:extLst>
          </p:cNvPr>
          <p:cNvSpPr txBox="1"/>
          <p:nvPr/>
        </p:nvSpPr>
        <p:spPr>
          <a:xfrm>
            <a:off x="3451181" y="3769242"/>
            <a:ext cx="1913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Algorithm Selection</a:t>
            </a:r>
          </a:p>
        </p:txBody>
      </p:sp>
    </p:spTree>
    <p:extLst>
      <p:ext uri="{BB962C8B-B14F-4D97-AF65-F5344CB8AC3E}">
        <p14:creationId xmlns:p14="http://schemas.microsoft.com/office/powerpoint/2010/main" val="9397767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A9517-02D2-644F-9ED2-6C6E0A59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 and Model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F0326-485A-5F49-BD78-3B5BC31D5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Remember, when you complete your cross-validation and do your model selection, you still need to evaluate your model on the test set for a fair approximation of performance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515163-AC88-F440-8D0A-7A5352FB1178}"/>
              </a:ext>
            </a:extLst>
          </p:cNvPr>
          <p:cNvSpPr/>
          <p:nvPr/>
        </p:nvSpPr>
        <p:spPr>
          <a:xfrm>
            <a:off x="1116230" y="2945587"/>
            <a:ext cx="4828401" cy="8798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01DC3C-5487-1442-809C-A04EAEFA42D0}"/>
              </a:ext>
            </a:extLst>
          </p:cNvPr>
          <p:cNvSpPr/>
          <p:nvPr/>
        </p:nvSpPr>
        <p:spPr>
          <a:xfrm>
            <a:off x="6428602" y="2945584"/>
            <a:ext cx="972065" cy="86215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F49732-4915-4042-8152-ECA017133FCA}"/>
              </a:ext>
            </a:extLst>
          </p:cNvPr>
          <p:cNvSpPr txBox="1"/>
          <p:nvPr/>
        </p:nvSpPr>
        <p:spPr>
          <a:xfrm>
            <a:off x="1865872" y="2456392"/>
            <a:ext cx="3694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Training + cross-validation </a:t>
            </a:r>
          </a:p>
          <a:p>
            <a:pPr algn="ctr"/>
            <a:r>
              <a:rPr lang="en-US" sz="1400" dirty="0"/>
              <a:t>(~80-90%)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5C417-8D62-524F-A0D5-4178D463DCC1}"/>
              </a:ext>
            </a:extLst>
          </p:cNvPr>
          <p:cNvSpPr txBox="1"/>
          <p:nvPr/>
        </p:nvSpPr>
        <p:spPr>
          <a:xfrm>
            <a:off x="6328721" y="2451291"/>
            <a:ext cx="1198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Test</a:t>
            </a:r>
          </a:p>
          <a:p>
            <a:pPr algn="ctr"/>
            <a:r>
              <a:rPr lang="en-US" sz="1400" dirty="0"/>
              <a:t>(~10-20%)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C192E004-0FD5-FA45-98F3-98223D4A43F0}"/>
              </a:ext>
            </a:extLst>
          </p:cNvPr>
          <p:cNvSpPr/>
          <p:nvPr/>
        </p:nvSpPr>
        <p:spPr>
          <a:xfrm rot="5400000">
            <a:off x="3410339" y="1847602"/>
            <a:ext cx="259748" cy="435369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88FA9-3E21-8344-852F-37BD7D152F9F}"/>
              </a:ext>
            </a:extLst>
          </p:cNvPr>
          <p:cNvSpPr txBox="1"/>
          <p:nvPr/>
        </p:nvSpPr>
        <p:spPr>
          <a:xfrm>
            <a:off x="1670223" y="4200505"/>
            <a:ext cx="3739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Use for model comparison/selection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D533D9-F3E3-0C4E-BB7E-185CFE239AC2}"/>
              </a:ext>
            </a:extLst>
          </p:cNvPr>
          <p:cNvSpPr txBox="1"/>
          <p:nvPr/>
        </p:nvSpPr>
        <p:spPr>
          <a:xfrm>
            <a:off x="6113506" y="4225471"/>
            <a:ext cx="1629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Use to evaluate final model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6D879FCC-E851-3445-9742-B4CAC8AA86EF}"/>
              </a:ext>
            </a:extLst>
          </p:cNvPr>
          <p:cNvSpPr/>
          <p:nvPr/>
        </p:nvSpPr>
        <p:spPr>
          <a:xfrm rot="5400000">
            <a:off x="6748392" y="3592849"/>
            <a:ext cx="295422" cy="93087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0C26DC-2537-3F48-A284-45C9A7729CE5}"/>
              </a:ext>
            </a:extLst>
          </p:cNvPr>
          <p:cNvSpPr/>
          <p:nvPr/>
        </p:nvSpPr>
        <p:spPr>
          <a:xfrm>
            <a:off x="1116231" y="2945585"/>
            <a:ext cx="972065" cy="1924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Val set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746584-5897-5C43-B11F-D34F31FE10FC}"/>
              </a:ext>
            </a:extLst>
          </p:cNvPr>
          <p:cNvSpPr/>
          <p:nvPr/>
        </p:nvSpPr>
        <p:spPr>
          <a:xfrm>
            <a:off x="2088296" y="3106825"/>
            <a:ext cx="972065" cy="1924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Val set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1FCD7B-2594-FF4B-98D9-B17CF0123257}"/>
              </a:ext>
            </a:extLst>
          </p:cNvPr>
          <p:cNvSpPr/>
          <p:nvPr/>
        </p:nvSpPr>
        <p:spPr>
          <a:xfrm>
            <a:off x="3058300" y="3279717"/>
            <a:ext cx="972065" cy="1924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Val set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DFB65F-469D-1A4E-B78A-E5884391768C}"/>
              </a:ext>
            </a:extLst>
          </p:cNvPr>
          <p:cNvSpPr/>
          <p:nvPr/>
        </p:nvSpPr>
        <p:spPr>
          <a:xfrm>
            <a:off x="4007711" y="3444917"/>
            <a:ext cx="972065" cy="1924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Val set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BF68F2-297C-894E-8226-83BA9776E182}"/>
              </a:ext>
            </a:extLst>
          </p:cNvPr>
          <p:cNvSpPr/>
          <p:nvPr/>
        </p:nvSpPr>
        <p:spPr>
          <a:xfrm>
            <a:off x="4957122" y="3615271"/>
            <a:ext cx="972065" cy="1924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Val set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39419A-4809-8A41-BECD-C409409EB8C3}"/>
              </a:ext>
            </a:extLst>
          </p:cNvPr>
          <p:cNvSpPr txBox="1"/>
          <p:nvPr/>
        </p:nvSpPr>
        <p:spPr>
          <a:xfrm>
            <a:off x="438669" y="2712901"/>
            <a:ext cx="841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Iteration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D9FC82-5D12-3C47-B2E8-38FA619B562B}"/>
              </a:ext>
            </a:extLst>
          </p:cNvPr>
          <p:cNvSpPr/>
          <p:nvPr/>
        </p:nvSpPr>
        <p:spPr>
          <a:xfrm>
            <a:off x="698158" y="4787255"/>
            <a:ext cx="353807" cy="1812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09AD1B-D741-AA4D-B279-D1F9B6C980D8}"/>
              </a:ext>
            </a:extLst>
          </p:cNvPr>
          <p:cNvSpPr txBox="1"/>
          <p:nvPr/>
        </p:nvSpPr>
        <p:spPr>
          <a:xfrm>
            <a:off x="1003413" y="4756641"/>
            <a:ext cx="1233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Validation fold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0697B22-5CBC-BA42-AC40-BEA2CFF7EB81}"/>
              </a:ext>
            </a:extLst>
          </p:cNvPr>
          <p:cNvSpPr/>
          <p:nvPr/>
        </p:nvSpPr>
        <p:spPr>
          <a:xfrm>
            <a:off x="2881396" y="4780068"/>
            <a:ext cx="353807" cy="1812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3D2E4C-FF1B-1E4C-92BA-06CD63A0BD30}"/>
              </a:ext>
            </a:extLst>
          </p:cNvPr>
          <p:cNvSpPr txBox="1"/>
          <p:nvPr/>
        </p:nvSpPr>
        <p:spPr>
          <a:xfrm>
            <a:off x="3251387" y="4746253"/>
            <a:ext cx="1233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Training folds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B26815-ACB7-5575-D2E1-E2598376432E}"/>
              </a:ext>
            </a:extLst>
          </p:cNvPr>
          <p:cNvSpPr txBox="1"/>
          <p:nvPr/>
        </p:nvSpPr>
        <p:spPr>
          <a:xfrm>
            <a:off x="795983" y="2945584"/>
            <a:ext cx="3753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</a:t>
            </a:r>
          </a:p>
          <a:p>
            <a:r>
              <a:rPr lang="en-US" sz="1100" dirty="0"/>
              <a:t>2</a:t>
            </a:r>
          </a:p>
          <a:p>
            <a:r>
              <a:rPr lang="en-US" sz="1100" dirty="0"/>
              <a:t>3</a:t>
            </a:r>
          </a:p>
          <a:p>
            <a:r>
              <a:rPr lang="en-US" sz="1100" dirty="0"/>
              <a:t>4</a:t>
            </a:r>
          </a:p>
          <a:p>
            <a:r>
              <a:rPr lang="en-US" sz="1100" dirty="0"/>
              <a:t>5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038412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E5923-ED14-F649-A4B9-1FCA059D4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 using Scikit-learn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CDA31-1266-1447-A5B0-6C53A5C20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4114800" cy="3181350"/>
          </a:xfrm>
        </p:spPr>
        <p:txBody>
          <a:bodyPr/>
          <a:lstStyle/>
          <a:p>
            <a:pPr>
              <a:spcAft>
                <a:spcPts val="400"/>
              </a:spcAft>
            </a:pPr>
            <a:r>
              <a:rPr lang="en-US" sz="1600" dirty="0"/>
              <a:t>Divide data into ”k” folds</a:t>
            </a:r>
          </a:p>
          <a:p>
            <a:pPr>
              <a:spcAft>
                <a:spcPts val="400"/>
              </a:spcAft>
            </a:pPr>
            <a:r>
              <a:rPr lang="en-US" sz="1600" dirty="0"/>
              <a:t>For each model you want to compare:</a:t>
            </a:r>
          </a:p>
          <a:p>
            <a:pPr lvl="1">
              <a:spcAft>
                <a:spcPts val="400"/>
              </a:spcAft>
            </a:pPr>
            <a:r>
              <a:rPr lang="en-US" sz="1400" dirty="0"/>
              <a:t>For each of “k” iterations:</a:t>
            </a:r>
          </a:p>
          <a:p>
            <a:pPr lvl="2">
              <a:spcAft>
                <a:spcPts val="400"/>
              </a:spcAft>
            </a:pPr>
            <a:r>
              <a:rPr lang="en-US" sz="1200" dirty="0"/>
              <a:t>Get the training folds and the validation fold for the iteration</a:t>
            </a:r>
          </a:p>
          <a:p>
            <a:pPr lvl="2">
              <a:spcAft>
                <a:spcPts val="400"/>
              </a:spcAft>
            </a:pPr>
            <a:r>
              <a:rPr lang="en-US" sz="1200" dirty="0"/>
              <a:t>Fit the model on the training data</a:t>
            </a:r>
          </a:p>
          <a:p>
            <a:pPr lvl="2">
              <a:spcAft>
                <a:spcPts val="400"/>
              </a:spcAft>
            </a:pPr>
            <a:r>
              <a:rPr lang="en-US" sz="1200" dirty="0"/>
              <a:t>Get predictions for the validation fold, calculate performance and store it</a:t>
            </a:r>
          </a:p>
          <a:p>
            <a:pPr lvl="1">
              <a:spcAft>
                <a:spcPts val="400"/>
              </a:spcAft>
            </a:pPr>
            <a:r>
              <a:rPr lang="en-US" sz="1400" dirty="0"/>
              <a:t>Calculate mean validation performance across all iterations</a:t>
            </a:r>
          </a:p>
          <a:p>
            <a:pPr>
              <a:spcAft>
                <a:spcPts val="400"/>
              </a:spcAft>
            </a:pPr>
            <a:r>
              <a:rPr lang="en-US" sz="1600" dirty="0"/>
              <a:t>Compare CV average performance and select model </a:t>
            </a:r>
          </a:p>
          <a:p>
            <a:pPr lvl="2">
              <a:spcAft>
                <a:spcPts val="400"/>
              </a:spcAft>
            </a:pPr>
            <a:endParaRPr lang="en-US" sz="1100" dirty="0"/>
          </a:p>
          <a:p>
            <a:pPr lvl="1">
              <a:spcAft>
                <a:spcPts val="400"/>
              </a:spcAft>
            </a:pPr>
            <a:endParaRPr lang="en-US" sz="1200" dirty="0"/>
          </a:p>
          <a:p>
            <a:pPr>
              <a:spcAft>
                <a:spcPts val="400"/>
              </a:spcAft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AEE5F0-EDCC-E74E-83AF-5DC9C3EBF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245" y="1297255"/>
            <a:ext cx="2478467" cy="2746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643947-C2AF-5D4C-93D7-E9E362B6B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245" y="1708403"/>
            <a:ext cx="1785586" cy="1515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2429E2-A287-3749-B6E8-C3C6DCB5B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258" y="1964105"/>
            <a:ext cx="3527060" cy="1645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6C57C9-CAFF-264D-9D4F-DDBA5A562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5469" y="2309150"/>
            <a:ext cx="3645310" cy="2521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6AD4BC-A642-8049-A097-417127DD5C6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412"/>
          <a:stretch/>
        </p:blipFill>
        <p:spPr>
          <a:xfrm>
            <a:off x="5216467" y="2690241"/>
            <a:ext cx="2112021" cy="1619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971CC2-D9BA-EF4D-AB5A-D514999138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5469" y="2956801"/>
            <a:ext cx="2482625" cy="2488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C6EC93-78F7-7946-8A21-25104DB929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2258" y="3458362"/>
            <a:ext cx="1788340" cy="15074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77C1F1-3403-5349-9D1B-2C3886EA0D2E}"/>
              </a:ext>
            </a:extLst>
          </p:cNvPr>
          <p:cNvCxnSpPr/>
          <p:nvPr/>
        </p:nvCxnSpPr>
        <p:spPr>
          <a:xfrm>
            <a:off x="3358195" y="1367554"/>
            <a:ext cx="155367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BB34AA-0A99-0949-AC60-F83AE0966E97}"/>
              </a:ext>
            </a:extLst>
          </p:cNvPr>
          <p:cNvCxnSpPr>
            <a:cxnSpLocks/>
          </p:cNvCxnSpPr>
          <p:nvPr/>
        </p:nvCxnSpPr>
        <p:spPr>
          <a:xfrm>
            <a:off x="4572000" y="1755607"/>
            <a:ext cx="3398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C1D5E6-A47B-C444-A69F-5A8DEFA26325}"/>
              </a:ext>
            </a:extLst>
          </p:cNvPr>
          <p:cNvCxnSpPr>
            <a:cxnSpLocks/>
          </p:cNvCxnSpPr>
          <p:nvPr/>
        </p:nvCxnSpPr>
        <p:spPr>
          <a:xfrm>
            <a:off x="3486319" y="2020390"/>
            <a:ext cx="15469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417EC8-BF0B-3D47-B443-0CC5C297B7C4}"/>
              </a:ext>
            </a:extLst>
          </p:cNvPr>
          <p:cNvCxnSpPr>
            <a:cxnSpLocks/>
          </p:cNvCxnSpPr>
          <p:nvPr/>
        </p:nvCxnSpPr>
        <p:spPr>
          <a:xfrm>
            <a:off x="3905756" y="2361827"/>
            <a:ext cx="121650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5C59F70-2513-2543-932B-EE2992C7E9D5}"/>
              </a:ext>
            </a:extLst>
          </p:cNvPr>
          <p:cNvCxnSpPr>
            <a:cxnSpLocks/>
          </p:cNvCxnSpPr>
          <p:nvPr/>
        </p:nvCxnSpPr>
        <p:spPr>
          <a:xfrm>
            <a:off x="4133681" y="2768813"/>
            <a:ext cx="98857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85061C8-B64A-ED45-B41F-DF46A7A67A44}"/>
              </a:ext>
            </a:extLst>
          </p:cNvPr>
          <p:cNvCxnSpPr>
            <a:cxnSpLocks/>
          </p:cNvCxnSpPr>
          <p:nvPr/>
        </p:nvCxnSpPr>
        <p:spPr>
          <a:xfrm>
            <a:off x="4465454" y="3038372"/>
            <a:ext cx="6082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2ABBA8C-F624-A042-88AB-5E7F44579179}"/>
              </a:ext>
            </a:extLst>
          </p:cNvPr>
          <p:cNvCxnSpPr>
            <a:cxnSpLocks/>
          </p:cNvCxnSpPr>
          <p:nvPr/>
        </p:nvCxnSpPr>
        <p:spPr>
          <a:xfrm>
            <a:off x="4019718" y="3533732"/>
            <a:ext cx="10135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43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064CA-C15A-2842-81A4-0DFB35E5F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2178766"/>
            <a:ext cx="8328025" cy="1501557"/>
          </a:xfrm>
        </p:spPr>
        <p:txBody>
          <a:bodyPr/>
          <a:lstStyle/>
          <a:p>
            <a:pPr>
              <a:defRPr/>
            </a:pPr>
            <a:r>
              <a:rPr lang="en-US" dirty="0"/>
              <a:t>Model Selection: </a:t>
            </a:r>
            <a:br>
              <a:rPr lang="en-US" dirty="0"/>
            </a:br>
            <a:r>
              <a:rPr lang="en-US" dirty="0"/>
              <a:t>The Bias-Variance Tradeoff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1400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34911-6223-8C42-9416-00C396CF2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Complexity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26A5533-4CE9-214D-A92B-7F1287E9F27F}"/>
              </a:ext>
            </a:extLst>
          </p:cNvPr>
          <p:cNvSpPr/>
          <p:nvPr/>
        </p:nvSpPr>
        <p:spPr>
          <a:xfrm>
            <a:off x="2098964" y="1316920"/>
            <a:ext cx="4946072" cy="90054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Model Complexity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83375F2-5C50-594B-9B65-BB18EF1A2407}"/>
              </a:ext>
            </a:extLst>
          </p:cNvPr>
          <p:cNvSpPr/>
          <p:nvPr/>
        </p:nvSpPr>
        <p:spPr>
          <a:xfrm>
            <a:off x="2098964" y="2967202"/>
            <a:ext cx="1521868" cy="153785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Number of Features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A56F61-2356-9447-AACA-934B2C99BD26}"/>
              </a:ext>
            </a:extLst>
          </p:cNvPr>
          <p:cNvSpPr/>
          <p:nvPr/>
        </p:nvSpPr>
        <p:spPr>
          <a:xfrm>
            <a:off x="3811065" y="2967202"/>
            <a:ext cx="1521868" cy="153785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Algorithm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E64C80B-79C1-3B43-948A-233900756989}"/>
              </a:ext>
            </a:extLst>
          </p:cNvPr>
          <p:cNvSpPr/>
          <p:nvPr/>
        </p:nvSpPr>
        <p:spPr>
          <a:xfrm>
            <a:off x="5523168" y="2967202"/>
            <a:ext cx="1521868" cy="153785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Hyper-parameter Values</a:t>
            </a:r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C2ECC500-17E1-CB48-A755-60F4554516F0}"/>
              </a:ext>
            </a:extLst>
          </p:cNvPr>
          <p:cNvSpPr/>
          <p:nvPr/>
        </p:nvSpPr>
        <p:spPr>
          <a:xfrm>
            <a:off x="2523819" y="2391443"/>
            <a:ext cx="672157" cy="415636"/>
          </a:xfrm>
          <a:prstGeom prst="up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>
            <a:extLst>
              <a:ext uri="{FF2B5EF4-FFF2-40B4-BE49-F238E27FC236}">
                <a16:creationId xmlns:a16="http://schemas.microsoft.com/office/drawing/2014/main" id="{6128E048-6178-1646-8A1B-1226DE7E94AB}"/>
              </a:ext>
            </a:extLst>
          </p:cNvPr>
          <p:cNvSpPr/>
          <p:nvPr/>
        </p:nvSpPr>
        <p:spPr>
          <a:xfrm>
            <a:off x="4235921" y="2391443"/>
            <a:ext cx="672157" cy="415636"/>
          </a:xfrm>
          <a:prstGeom prst="up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6E96E253-FF54-E44E-A3DA-8FC6852EA06F}"/>
              </a:ext>
            </a:extLst>
          </p:cNvPr>
          <p:cNvSpPr/>
          <p:nvPr/>
        </p:nvSpPr>
        <p:spPr>
          <a:xfrm>
            <a:off x="5948023" y="2391443"/>
            <a:ext cx="672157" cy="415636"/>
          </a:xfrm>
          <a:prstGeom prst="up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34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D3C42-FAB3-E140-A29D-7F82B3889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00F57-B7B5-6041-8E55-F85323CC6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200151"/>
            <a:ext cx="4397605" cy="3181350"/>
          </a:xfrm>
        </p:spPr>
        <p:txBody>
          <a:bodyPr/>
          <a:lstStyle/>
          <a:p>
            <a:r>
              <a:rPr lang="en-US" sz="1800" b="1" dirty="0"/>
              <a:t>Bias</a:t>
            </a:r>
            <a:r>
              <a:rPr lang="en-US" sz="1800" dirty="0"/>
              <a:t> is error from incorrect assumptions within the model</a:t>
            </a:r>
          </a:p>
          <a:p>
            <a:pPr lvl="1"/>
            <a:r>
              <a:rPr lang="en-US" sz="1400" dirty="0"/>
              <a:t>Often introduced by modeling a real-life problem using a simpler model that is unable to fully capture the underlying patterns in data</a:t>
            </a:r>
          </a:p>
          <a:p>
            <a:endParaRPr lang="en-US" sz="1400" dirty="0"/>
          </a:p>
          <a:p>
            <a:r>
              <a:rPr lang="en-US" sz="1800" b="1" dirty="0"/>
              <a:t>Variance </a:t>
            </a:r>
            <a:r>
              <a:rPr lang="en-US" sz="1800" dirty="0"/>
              <a:t>refers to the sensitivity of the model to fluctuations in the training data</a:t>
            </a:r>
          </a:p>
          <a:p>
            <a:pPr lvl="1"/>
            <a:r>
              <a:rPr lang="en-US" sz="1400" dirty="0"/>
              <a:t>Usually due to model fitting itself to fine patterns which may just be noise</a:t>
            </a:r>
          </a:p>
          <a:p>
            <a:endParaRPr lang="en-US" sz="1800" u="sn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7EF860-DED5-5447-9F43-81C321F287F4}"/>
              </a:ext>
            </a:extLst>
          </p:cNvPr>
          <p:cNvSpPr/>
          <p:nvPr/>
        </p:nvSpPr>
        <p:spPr>
          <a:xfrm>
            <a:off x="575846" y="46176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i="1" dirty="0"/>
              <a:t>See: http://</a:t>
            </a:r>
            <a:r>
              <a:rPr lang="en-US" sz="1200" i="1" dirty="0" err="1"/>
              <a:t>scott.fortmann-roe.com</a:t>
            </a:r>
            <a:r>
              <a:rPr lang="en-US" sz="1200" i="1" dirty="0"/>
              <a:t>/docs/</a:t>
            </a:r>
            <a:r>
              <a:rPr lang="en-US" sz="1200" i="1" dirty="0" err="1"/>
              <a:t>BiasVariance.html</a:t>
            </a:r>
            <a:endParaRPr lang="en-US" sz="12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83D83A-844C-04CB-BA77-5A381A635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470" y="1200151"/>
            <a:ext cx="3654330" cy="329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443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39E56-3ED6-F744-BB0C-B12B3FBBF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Bias – Variance Tradeoff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FD9301-8595-D743-9AF1-0A6AAEA861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2990" y="1684417"/>
                <a:ext cx="7157573" cy="225948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600" i="1" dirty="0"/>
                  <a:t>Expected Squared Error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FD9301-8595-D743-9AF1-0A6AAEA861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2990" y="1684417"/>
                <a:ext cx="7157573" cy="2259486"/>
              </a:xfrm>
              <a:blipFill>
                <a:blip r:embed="rId2"/>
                <a:stretch>
                  <a:fillRect l="-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5A74CF1-06F5-9444-98F6-5380A09E140D}"/>
              </a:ext>
            </a:extLst>
          </p:cNvPr>
          <p:cNvSpPr txBox="1"/>
          <p:nvPr/>
        </p:nvSpPr>
        <p:spPr>
          <a:xfrm>
            <a:off x="2129635" y="4161379"/>
            <a:ext cx="1306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Irreducible error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8662EC28-FB24-1044-AF2B-47C78E5E4832}"/>
              </a:ext>
            </a:extLst>
          </p:cNvPr>
          <p:cNvSpPr/>
          <p:nvPr/>
        </p:nvSpPr>
        <p:spPr>
          <a:xfrm rot="16200000">
            <a:off x="2644074" y="3970691"/>
            <a:ext cx="87357" cy="18997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41B6573-BC67-3B46-9CF1-22C45C946CF4}"/>
              </a:ext>
            </a:extLst>
          </p:cNvPr>
          <p:cNvSpPr/>
          <p:nvPr/>
        </p:nvSpPr>
        <p:spPr>
          <a:xfrm>
            <a:off x="935429" y="2347874"/>
            <a:ext cx="1364105" cy="60710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98C9D6F-BD08-C14F-9BDD-8957072CB4FE}"/>
              </a:ext>
            </a:extLst>
          </p:cNvPr>
          <p:cNvSpPr/>
          <p:nvPr/>
        </p:nvSpPr>
        <p:spPr>
          <a:xfrm>
            <a:off x="2490816" y="2347874"/>
            <a:ext cx="1913510" cy="60710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7BC646-141C-0348-9051-4CC0B1D59A2C}"/>
              </a:ext>
            </a:extLst>
          </p:cNvPr>
          <p:cNvSpPr txBox="1"/>
          <p:nvPr/>
        </p:nvSpPr>
        <p:spPr>
          <a:xfrm>
            <a:off x="774389" y="2955184"/>
            <a:ext cx="8116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Bias</a:t>
            </a:r>
            <a:r>
              <a:rPr lang="en-US" sz="1200" b="1" baseline="30000" dirty="0">
                <a:solidFill>
                  <a:srgbClr val="C00000"/>
                </a:solidFill>
              </a:rPr>
              <a:t>2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25C3D5-C1D8-8D4A-B533-34E2C9510ABB}"/>
              </a:ext>
            </a:extLst>
          </p:cNvPr>
          <p:cNvSpPr txBox="1"/>
          <p:nvPr/>
        </p:nvSpPr>
        <p:spPr>
          <a:xfrm>
            <a:off x="2463725" y="2959940"/>
            <a:ext cx="8116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E4C95432-D023-E94B-A073-2624E026ACCE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70466" y="1115705"/>
                <a:ext cx="5609823" cy="4471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rgbClr val="40404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742950" indent="-28575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rgbClr val="40404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1143000" indent="-2286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rgbClr val="40404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1600200" indent="-2286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rgbClr val="40404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2057400" indent="-2286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rgbClr val="40404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7150" indent="0">
                  <a:buNone/>
                </a:pPr>
                <a:r>
                  <a:rPr lang="en-US" sz="1800" dirty="0"/>
                  <a:t>For a model y=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800" dirty="0"/>
                  <a:t>, at any point (</a:t>
                </a:r>
                <a:r>
                  <a:rPr lang="en-US" sz="1800" i="1" dirty="0" err="1"/>
                  <a:t>x,y</a:t>
                </a:r>
                <a:r>
                  <a:rPr lang="en-US" sz="1800" dirty="0"/>
                  <a:t>):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E4C95432-D023-E94B-A073-2624E026A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0466" y="1115705"/>
                <a:ext cx="5609823" cy="447118"/>
              </a:xfrm>
              <a:prstGeom prst="rect">
                <a:avLst/>
              </a:prstGeom>
              <a:blipFill>
                <a:blip r:embed="rId3"/>
                <a:stretch>
                  <a:fillRect t="-2778" b="-83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4A18AA4-D38A-074D-832F-400FF6D81352}"/>
                  </a:ext>
                </a:extLst>
              </p:cNvPr>
              <p:cNvSpPr/>
              <p:nvPr/>
            </p:nvSpPr>
            <p:spPr>
              <a:xfrm>
                <a:off x="774389" y="3618433"/>
                <a:ext cx="21585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𝐵𝑖𝑎𝑠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4A18AA4-D38A-074D-832F-400FF6D813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389" y="3618433"/>
                <a:ext cx="2158540" cy="369332"/>
              </a:xfrm>
              <a:prstGeom prst="rect">
                <a:avLst/>
              </a:prstGeom>
              <a:blipFill>
                <a:blip r:embed="rId4"/>
                <a:stretch>
                  <a:fillRect l="-1754"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24CBF4B6-82C3-6E41-903A-2D171D4A9493}"/>
              </a:ext>
            </a:extLst>
          </p:cNvPr>
          <p:cNvSpPr txBox="1"/>
          <p:nvPr/>
        </p:nvSpPr>
        <p:spPr>
          <a:xfrm>
            <a:off x="5302811" y="1199597"/>
            <a:ext cx="1204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/>
              <a:t>Bias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C7060F6-875C-AD4B-ACC0-0A19333DBABE}"/>
              </a:ext>
            </a:extLst>
          </p:cNvPr>
          <p:cNvSpPr txBox="1"/>
          <p:nvPr/>
        </p:nvSpPr>
        <p:spPr>
          <a:xfrm>
            <a:off x="7620320" y="3194218"/>
            <a:ext cx="1204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/>
              <a:t>Deviation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4F39FAB-943F-5747-9F05-77B55F8AE708}"/>
              </a:ext>
            </a:extLst>
          </p:cNvPr>
          <p:cNvSpPr/>
          <p:nvPr/>
        </p:nvSpPr>
        <p:spPr>
          <a:xfrm>
            <a:off x="6085869" y="2474385"/>
            <a:ext cx="208001" cy="20292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06E8A29-25F2-9A4E-9F88-F2DC5BF0FBFF}"/>
              </a:ext>
            </a:extLst>
          </p:cNvPr>
          <p:cNvSpPr>
            <a:spLocks noChangeAspect="1"/>
          </p:cNvSpPr>
          <p:nvPr/>
        </p:nvSpPr>
        <p:spPr>
          <a:xfrm>
            <a:off x="7512070" y="1989600"/>
            <a:ext cx="115676" cy="1134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573A038-1EF2-D34D-BE88-568C530BBDCE}"/>
              </a:ext>
            </a:extLst>
          </p:cNvPr>
          <p:cNvSpPr>
            <a:spLocks noChangeAspect="1"/>
          </p:cNvSpPr>
          <p:nvPr/>
        </p:nvSpPr>
        <p:spPr>
          <a:xfrm>
            <a:off x="7517781" y="2850368"/>
            <a:ext cx="115676" cy="1134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62FDF33-6405-B549-AE68-33C7610ED395}"/>
              </a:ext>
            </a:extLst>
          </p:cNvPr>
          <p:cNvSpPr>
            <a:spLocks noChangeAspect="1"/>
          </p:cNvSpPr>
          <p:nvPr/>
        </p:nvSpPr>
        <p:spPr>
          <a:xfrm>
            <a:off x="7522581" y="3387223"/>
            <a:ext cx="115676" cy="1134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B8FFBC8-AD33-C547-95EB-13BBCE3C1163}"/>
              </a:ext>
            </a:extLst>
          </p:cNvPr>
          <p:cNvSpPr>
            <a:spLocks noChangeAspect="1"/>
          </p:cNvSpPr>
          <p:nvPr/>
        </p:nvSpPr>
        <p:spPr>
          <a:xfrm>
            <a:off x="7506733" y="2210923"/>
            <a:ext cx="115676" cy="1134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4EBA952-171B-7641-879E-F44B0E950661}"/>
              </a:ext>
            </a:extLst>
          </p:cNvPr>
          <p:cNvSpPr>
            <a:spLocks noChangeAspect="1"/>
          </p:cNvSpPr>
          <p:nvPr/>
        </p:nvSpPr>
        <p:spPr>
          <a:xfrm>
            <a:off x="7509097" y="2690702"/>
            <a:ext cx="115676" cy="1134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E3E6097-B217-8D42-B1E6-DDB04DD4E918}"/>
              </a:ext>
            </a:extLst>
          </p:cNvPr>
          <p:cNvSpPr>
            <a:spLocks noChangeAspect="1"/>
          </p:cNvSpPr>
          <p:nvPr/>
        </p:nvSpPr>
        <p:spPr>
          <a:xfrm>
            <a:off x="7524663" y="3091021"/>
            <a:ext cx="115676" cy="1134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76DB0C7-561A-3849-9996-0B65939E3DD5}"/>
              </a:ext>
            </a:extLst>
          </p:cNvPr>
          <p:cNvSpPr>
            <a:spLocks noChangeAspect="1"/>
          </p:cNvSpPr>
          <p:nvPr/>
        </p:nvSpPr>
        <p:spPr>
          <a:xfrm>
            <a:off x="7502675" y="1699480"/>
            <a:ext cx="115676" cy="1134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4C1D12B-E067-B743-B679-CB34F95A8B9F}"/>
              </a:ext>
            </a:extLst>
          </p:cNvPr>
          <p:cNvCxnSpPr>
            <a:cxnSpLocks/>
          </p:cNvCxnSpPr>
          <p:nvPr/>
        </p:nvCxnSpPr>
        <p:spPr>
          <a:xfrm>
            <a:off x="6215698" y="2566347"/>
            <a:ext cx="135313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36C89C3-2DE5-6B45-92D5-934E680CE33F}"/>
                  </a:ext>
                </a:extLst>
              </p:cNvPr>
              <p:cNvSpPr/>
              <p:nvPr/>
            </p:nvSpPr>
            <p:spPr>
              <a:xfrm>
                <a:off x="5273408" y="1523632"/>
                <a:ext cx="1158907" cy="302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36C89C3-2DE5-6B45-92D5-934E680CE3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408" y="1523632"/>
                <a:ext cx="1158907" cy="302199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19C12D0-C493-AC44-B314-7F3712AE5EAD}"/>
                  </a:ext>
                </a:extLst>
              </p:cNvPr>
              <p:cNvSpPr/>
              <p:nvPr/>
            </p:nvSpPr>
            <p:spPr>
              <a:xfrm>
                <a:off x="6930207" y="1414635"/>
                <a:ext cx="1368773" cy="2873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b="1" dirty="0"/>
                  <a:t>Predictions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acc>
                    <m:d>
                      <m:d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19C12D0-C493-AC44-B314-7F3712AE5E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207" y="1414635"/>
                <a:ext cx="1368773" cy="287323"/>
              </a:xfrm>
              <a:prstGeom prst="rect">
                <a:avLst/>
              </a:prstGeom>
              <a:blipFill>
                <a:blip r:embed="rId6"/>
                <a:stretch>
                  <a:fillRect t="-4348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32AC572-5B95-B949-8924-843484BA6076}"/>
                  </a:ext>
                </a:extLst>
              </p:cNvPr>
              <p:cNvSpPr/>
              <p:nvPr/>
            </p:nvSpPr>
            <p:spPr>
              <a:xfrm>
                <a:off x="5650601" y="2174434"/>
                <a:ext cx="77758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b="1" dirty="0"/>
                  <a:t>Target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32AC572-5B95-B949-8924-843484BA60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601" y="2174434"/>
                <a:ext cx="777585" cy="276999"/>
              </a:xfrm>
              <a:prstGeom prst="rect">
                <a:avLst/>
              </a:prstGeom>
              <a:blipFill>
                <a:blip r:embed="rId7"/>
                <a:stretch>
                  <a:fillRect t="-4545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4C73EE7-5D68-8E4D-BEEA-82F67F802604}"/>
              </a:ext>
            </a:extLst>
          </p:cNvPr>
          <p:cNvCxnSpPr/>
          <p:nvPr/>
        </p:nvCxnSpPr>
        <p:spPr>
          <a:xfrm flipH="1" flipV="1">
            <a:off x="6215698" y="1825831"/>
            <a:ext cx="536599" cy="751383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C4BF1E0-D955-D14A-80D7-25AFEA14032A}"/>
              </a:ext>
            </a:extLst>
          </p:cNvPr>
          <p:cNvCxnSpPr>
            <a:cxnSpLocks/>
          </p:cNvCxnSpPr>
          <p:nvPr/>
        </p:nvCxnSpPr>
        <p:spPr>
          <a:xfrm>
            <a:off x="7573356" y="2577726"/>
            <a:ext cx="0" cy="42870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7061855-E53F-AB4B-854B-BB9D0CC5EE52}"/>
                  </a:ext>
                </a:extLst>
              </p:cNvPr>
              <p:cNvSpPr/>
              <p:nvPr/>
            </p:nvSpPr>
            <p:spPr>
              <a:xfrm>
                <a:off x="7414195" y="3481124"/>
                <a:ext cx="1470980" cy="3674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7061855-E53F-AB4B-854B-BB9D0CC5EE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195" y="3481124"/>
                <a:ext cx="1470980" cy="3674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C7494D5-79A8-3746-B67E-76A15E4C0D94}"/>
              </a:ext>
            </a:extLst>
          </p:cNvPr>
          <p:cNvCxnSpPr>
            <a:cxnSpLocks/>
          </p:cNvCxnSpPr>
          <p:nvPr/>
        </p:nvCxnSpPr>
        <p:spPr>
          <a:xfrm>
            <a:off x="7577880" y="2809984"/>
            <a:ext cx="556843" cy="41513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1A7FF68-16D4-50AA-9136-04549F33C027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7592516" y="2426015"/>
            <a:ext cx="612945" cy="13935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49C31B4-FF99-53C5-CFC4-FF9D6911E62A}"/>
                  </a:ext>
                </a:extLst>
              </p:cNvPr>
              <p:cNvSpPr txBox="1"/>
              <p:nvPr/>
            </p:nvSpPr>
            <p:spPr>
              <a:xfrm>
                <a:off x="8205461" y="2274915"/>
                <a:ext cx="679714" cy="3021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49C31B4-FF99-53C5-CFC4-FF9D6911E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5461" y="2274915"/>
                <a:ext cx="679714" cy="302199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3BD2E73-0D8E-C313-CF77-C2F900088E7F}"/>
              </a:ext>
            </a:extLst>
          </p:cNvPr>
          <p:cNvCxnSpPr>
            <a:cxnSpLocks/>
          </p:cNvCxnSpPr>
          <p:nvPr/>
        </p:nvCxnSpPr>
        <p:spPr>
          <a:xfrm>
            <a:off x="6242230" y="2632959"/>
            <a:ext cx="1275551" cy="3734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4223B18-3187-D65E-B710-0DE113559B30}"/>
              </a:ext>
            </a:extLst>
          </p:cNvPr>
          <p:cNvCxnSpPr>
            <a:cxnSpLocks/>
          </p:cNvCxnSpPr>
          <p:nvPr/>
        </p:nvCxnSpPr>
        <p:spPr>
          <a:xfrm flipH="1">
            <a:off x="6173600" y="2821462"/>
            <a:ext cx="739758" cy="3184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4A315D2-1CB1-0F68-ECF2-38E86D7E9BE9}"/>
              </a:ext>
            </a:extLst>
          </p:cNvPr>
          <p:cNvSpPr txBox="1"/>
          <p:nvPr/>
        </p:nvSpPr>
        <p:spPr>
          <a:xfrm>
            <a:off x="5295722" y="3072593"/>
            <a:ext cx="1204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/>
              <a:t>Expected Error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A0BF53B-8822-4339-5AB2-FB893684C517}"/>
              </a:ext>
            </a:extLst>
          </p:cNvPr>
          <p:cNvSpPr>
            <a:spLocks noChangeAspect="1"/>
          </p:cNvSpPr>
          <p:nvPr/>
        </p:nvSpPr>
        <p:spPr>
          <a:xfrm>
            <a:off x="7510972" y="2377950"/>
            <a:ext cx="115676" cy="1134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896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6" grpId="0" animBg="1"/>
      <p:bldP spid="16" grpId="0" animBg="1"/>
      <p:bldP spid="7" grpId="0"/>
      <p:bldP spid="17" grpId="0"/>
      <p:bldP spid="5" grpId="0"/>
      <p:bldP spid="33" grpId="0"/>
      <p:bldP spid="35" grpId="0"/>
      <p:bldP spid="11" grpId="0"/>
      <p:bldP spid="5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71D0-058E-0840-984B-E3A3B09E5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– Variance Tradeoff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07DD4C-75C6-264A-AD76-9DE4B289FA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3850849" cy="318135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Total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Error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Bias</m:t>
                        </m:r>
                      </m:e>
                      <m:sup>
                        <m:r>
                          <a:rPr lang="en-US" sz="18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Var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  <m:sup>
                        <m:r>
                          <a:rPr lang="en-US" sz="18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Bias and variance move in opposite directions</a:t>
                </a:r>
              </a:p>
              <a:p>
                <a:endParaRPr lang="en-US" sz="1800" dirty="0"/>
              </a:p>
              <a:p>
                <a:r>
                  <a:rPr lang="en-US" sz="1800" dirty="0"/>
                  <a:t>Simpler models often have </a:t>
                </a:r>
                <a:r>
                  <a:rPr lang="en-US" sz="1800" b="1" dirty="0"/>
                  <a:t>higher</a:t>
                </a:r>
                <a:r>
                  <a:rPr lang="en-US" sz="1800" dirty="0"/>
                  <a:t> bias and </a:t>
                </a:r>
                <a:r>
                  <a:rPr lang="en-US" sz="1800" b="1" dirty="0"/>
                  <a:t>lower</a:t>
                </a:r>
                <a:r>
                  <a:rPr lang="en-US" sz="1800" dirty="0"/>
                  <a:t> variance </a:t>
                </a:r>
              </a:p>
              <a:p>
                <a:pPr lvl="1"/>
                <a:endParaRPr lang="en-US" sz="800" dirty="0"/>
              </a:p>
              <a:p>
                <a:r>
                  <a:rPr lang="en-US" sz="1800" dirty="0"/>
                  <a:t>Complex models typically have </a:t>
                </a:r>
                <a:r>
                  <a:rPr lang="en-US" sz="1800" b="1" dirty="0"/>
                  <a:t>lower</a:t>
                </a:r>
                <a:r>
                  <a:rPr lang="en-US" sz="1800" dirty="0"/>
                  <a:t> bias but </a:t>
                </a:r>
                <a:r>
                  <a:rPr lang="en-US" sz="1800" b="1" dirty="0"/>
                  <a:t>higher</a:t>
                </a:r>
                <a:r>
                  <a:rPr lang="en-US" sz="1800" dirty="0"/>
                  <a:t> variance</a:t>
                </a:r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pPr lvl="1"/>
                <a:endParaRPr lang="en-US" sz="14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07DD4C-75C6-264A-AD76-9DE4B289FA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3850849" cy="3181350"/>
              </a:xfrm>
              <a:blipFill>
                <a:blip r:embed="rId2"/>
                <a:stretch>
                  <a:fillRect l="-987" r="-1316" b="-5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rc 27">
            <a:extLst>
              <a:ext uri="{FF2B5EF4-FFF2-40B4-BE49-F238E27FC236}">
                <a16:creationId xmlns:a16="http://schemas.microsoft.com/office/drawing/2014/main" id="{7A688D69-D3F3-9A4A-BFBE-AE2827DA0FD1}"/>
              </a:ext>
            </a:extLst>
          </p:cNvPr>
          <p:cNvSpPr/>
          <p:nvPr/>
        </p:nvSpPr>
        <p:spPr>
          <a:xfrm rot="5400000">
            <a:off x="4852287" y="377643"/>
            <a:ext cx="3851590" cy="2598233"/>
          </a:xfrm>
          <a:prstGeom prst="arc">
            <a:avLst>
              <a:gd name="adj1" fmla="val 16453823"/>
              <a:gd name="adj2" fmla="val 5175744"/>
            </a:avLst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AA26D9-A127-364C-AE8E-51E92CE00802}"/>
              </a:ext>
            </a:extLst>
          </p:cNvPr>
          <p:cNvCxnSpPr/>
          <p:nvPr/>
        </p:nvCxnSpPr>
        <p:spPr>
          <a:xfrm flipV="1">
            <a:off x="5152612" y="1613210"/>
            <a:ext cx="0" cy="24086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FDEEE52-518F-4944-ADCD-EE0D342CA035}"/>
              </a:ext>
            </a:extLst>
          </p:cNvPr>
          <p:cNvCxnSpPr/>
          <p:nvPr/>
        </p:nvCxnSpPr>
        <p:spPr>
          <a:xfrm>
            <a:off x="5152612" y="4021873"/>
            <a:ext cx="330819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ACE7A11-FF29-4C4D-8181-2DE8FDA74C45}"/>
              </a:ext>
            </a:extLst>
          </p:cNvPr>
          <p:cNvSpPr txBox="1"/>
          <p:nvPr/>
        </p:nvSpPr>
        <p:spPr>
          <a:xfrm rot="16200000">
            <a:off x="4223343" y="2601952"/>
            <a:ext cx="14868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Error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AED2AB-A105-C94A-93F6-05F7EC72D4B0}"/>
              </a:ext>
            </a:extLst>
          </p:cNvPr>
          <p:cNvSpPr txBox="1"/>
          <p:nvPr/>
        </p:nvSpPr>
        <p:spPr>
          <a:xfrm>
            <a:off x="5691587" y="4119891"/>
            <a:ext cx="22302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Model complexity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677A9FF-C2B9-2747-9724-50FBF47A80B1}"/>
              </a:ext>
            </a:extLst>
          </p:cNvPr>
          <p:cNvCxnSpPr/>
          <p:nvPr/>
        </p:nvCxnSpPr>
        <p:spPr>
          <a:xfrm>
            <a:off x="6637582" y="1761893"/>
            <a:ext cx="0" cy="225998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Freeform 32">
            <a:extLst>
              <a:ext uri="{FF2B5EF4-FFF2-40B4-BE49-F238E27FC236}">
                <a16:creationId xmlns:a16="http://schemas.microsoft.com/office/drawing/2014/main" id="{CF69C59D-6BAB-D042-9A84-688E3E6A81F8}"/>
              </a:ext>
            </a:extLst>
          </p:cNvPr>
          <p:cNvSpPr/>
          <p:nvPr/>
        </p:nvSpPr>
        <p:spPr>
          <a:xfrm>
            <a:off x="5234388" y="1977483"/>
            <a:ext cx="3122342" cy="1925444"/>
          </a:xfrm>
          <a:custGeom>
            <a:avLst/>
            <a:gdLst>
              <a:gd name="connsiteX0" fmla="*/ 0 w 3122342"/>
              <a:gd name="connsiteY0" fmla="*/ 0 h 1925444"/>
              <a:gd name="connsiteX1" fmla="*/ 156117 w 3122342"/>
              <a:gd name="connsiteY1" fmla="*/ 884663 h 1925444"/>
              <a:gd name="connsiteX2" fmla="*/ 654205 w 3122342"/>
              <a:gd name="connsiteY2" fmla="*/ 1553737 h 1925444"/>
              <a:gd name="connsiteX3" fmla="*/ 1813932 w 3122342"/>
              <a:gd name="connsiteY3" fmla="*/ 1858537 h 1925444"/>
              <a:gd name="connsiteX4" fmla="*/ 3122342 w 3122342"/>
              <a:gd name="connsiteY4" fmla="*/ 1925444 h 1925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2342" h="1925444">
                <a:moveTo>
                  <a:pt x="0" y="0"/>
                </a:moveTo>
                <a:cubicBezTo>
                  <a:pt x="23541" y="312853"/>
                  <a:pt x="47083" y="625707"/>
                  <a:pt x="156117" y="884663"/>
                </a:cubicBezTo>
                <a:cubicBezTo>
                  <a:pt x="265151" y="1143619"/>
                  <a:pt x="377903" y="1391425"/>
                  <a:pt x="654205" y="1553737"/>
                </a:cubicBezTo>
                <a:cubicBezTo>
                  <a:pt x="930507" y="1716049"/>
                  <a:pt x="1402576" y="1796586"/>
                  <a:pt x="1813932" y="1858537"/>
                </a:cubicBezTo>
                <a:cubicBezTo>
                  <a:pt x="2225288" y="1920488"/>
                  <a:pt x="2673815" y="1922966"/>
                  <a:pt x="3122342" y="1925444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52FD4105-0849-5548-837A-F9A2F45F8AD2}"/>
              </a:ext>
            </a:extLst>
          </p:cNvPr>
          <p:cNvSpPr/>
          <p:nvPr/>
        </p:nvSpPr>
        <p:spPr>
          <a:xfrm flipH="1">
            <a:off x="5384934" y="1951904"/>
            <a:ext cx="2821249" cy="1925444"/>
          </a:xfrm>
          <a:custGeom>
            <a:avLst/>
            <a:gdLst>
              <a:gd name="connsiteX0" fmla="*/ 0 w 3122342"/>
              <a:gd name="connsiteY0" fmla="*/ 0 h 1925444"/>
              <a:gd name="connsiteX1" fmla="*/ 156117 w 3122342"/>
              <a:gd name="connsiteY1" fmla="*/ 884663 h 1925444"/>
              <a:gd name="connsiteX2" fmla="*/ 654205 w 3122342"/>
              <a:gd name="connsiteY2" fmla="*/ 1553737 h 1925444"/>
              <a:gd name="connsiteX3" fmla="*/ 1813932 w 3122342"/>
              <a:gd name="connsiteY3" fmla="*/ 1858537 h 1925444"/>
              <a:gd name="connsiteX4" fmla="*/ 3122342 w 3122342"/>
              <a:gd name="connsiteY4" fmla="*/ 1925444 h 1925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2342" h="1925444">
                <a:moveTo>
                  <a:pt x="0" y="0"/>
                </a:moveTo>
                <a:cubicBezTo>
                  <a:pt x="23541" y="312853"/>
                  <a:pt x="47083" y="625707"/>
                  <a:pt x="156117" y="884663"/>
                </a:cubicBezTo>
                <a:cubicBezTo>
                  <a:pt x="265151" y="1143619"/>
                  <a:pt x="377903" y="1391425"/>
                  <a:pt x="654205" y="1553737"/>
                </a:cubicBezTo>
                <a:cubicBezTo>
                  <a:pt x="930507" y="1716049"/>
                  <a:pt x="1402576" y="1796586"/>
                  <a:pt x="1813932" y="1858537"/>
                </a:cubicBezTo>
                <a:cubicBezTo>
                  <a:pt x="2225288" y="1920488"/>
                  <a:pt x="2673815" y="1922966"/>
                  <a:pt x="3122342" y="1925444"/>
                </a:cubicBez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D8F994-2470-7C42-967E-987EB42EE7F7}"/>
              </a:ext>
            </a:extLst>
          </p:cNvPr>
          <p:cNvSpPr txBox="1"/>
          <p:nvPr/>
        </p:nvSpPr>
        <p:spPr>
          <a:xfrm>
            <a:off x="7421880" y="1705607"/>
            <a:ext cx="46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Total error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B2ACDF5-AE63-EF4E-85B1-F1D2D2BFA14E}"/>
              </a:ext>
            </a:extLst>
          </p:cNvPr>
          <p:cNvSpPr txBox="1"/>
          <p:nvPr/>
        </p:nvSpPr>
        <p:spPr>
          <a:xfrm>
            <a:off x="8256363" y="1957034"/>
            <a:ext cx="7322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</a:rPr>
              <a:t>Variance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4561B5-060D-A947-B917-297F258BB903}"/>
              </a:ext>
            </a:extLst>
          </p:cNvPr>
          <p:cNvSpPr txBox="1"/>
          <p:nvPr/>
        </p:nvSpPr>
        <p:spPr>
          <a:xfrm>
            <a:off x="8072377" y="3582604"/>
            <a:ext cx="7006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6"/>
                </a:solidFill>
              </a:rPr>
              <a:t>Bias</a:t>
            </a:r>
            <a:r>
              <a:rPr lang="en-US" sz="1000" baseline="30000" dirty="0">
                <a:solidFill>
                  <a:schemeClr val="accent6"/>
                </a:solidFill>
              </a:rPr>
              <a:t>2</a:t>
            </a:r>
            <a:endParaRPr lang="en-US" sz="1000" dirty="0">
              <a:solidFill>
                <a:schemeClr val="accent6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97D1D2-8B11-8A49-97C2-63F0EEFECE40}"/>
              </a:ext>
            </a:extLst>
          </p:cNvPr>
          <p:cNvSpPr txBox="1"/>
          <p:nvPr/>
        </p:nvSpPr>
        <p:spPr>
          <a:xfrm>
            <a:off x="5868558" y="1803145"/>
            <a:ext cx="7998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Optimal model complexity</a:t>
            </a:r>
          </a:p>
        </p:txBody>
      </p:sp>
    </p:spTree>
    <p:extLst>
      <p:ext uri="{BB962C8B-B14F-4D97-AF65-F5344CB8AC3E}">
        <p14:creationId xmlns:p14="http://schemas.microsoft.com/office/powerpoint/2010/main" val="51127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3" grpId="0" animBg="1"/>
      <p:bldP spid="35" grpId="0" animBg="1"/>
      <p:bldP spid="34" grpId="0"/>
      <p:bldP spid="37" grpId="0"/>
      <p:bldP spid="38" grpId="0"/>
      <p:bldP spid="3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7EDC59E-1B29-CA43-A7D3-C887F69A0595}"/>
              </a:ext>
            </a:extLst>
          </p:cNvPr>
          <p:cNvGrpSpPr/>
          <p:nvPr/>
        </p:nvGrpSpPr>
        <p:grpSpPr>
          <a:xfrm>
            <a:off x="264691" y="1514583"/>
            <a:ext cx="4152679" cy="2768291"/>
            <a:chOff x="4991321" y="1613210"/>
            <a:chExt cx="4152679" cy="2768291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6C3C389-F566-5345-ABB1-B7A9D4CBE132}"/>
                </a:ext>
              </a:extLst>
            </p:cNvPr>
            <p:cNvCxnSpPr/>
            <p:nvPr/>
          </p:nvCxnSpPr>
          <p:spPr>
            <a:xfrm flipV="1">
              <a:off x="5307980" y="1613210"/>
              <a:ext cx="0" cy="240866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8FCBD1A-82A7-8F4F-9D31-727BE2084A72}"/>
                </a:ext>
              </a:extLst>
            </p:cNvPr>
            <p:cNvCxnSpPr/>
            <p:nvPr/>
          </p:nvCxnSpPr>
          <p:spPr>
            <a:xfrm>
              <a:off x="5307980" y="4021873"/>
              <a:ext cx="330819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F4BA55-DE25-1648-B8FC-62291BE4DA86}"/>
                </a:ext>
              </a:extLst>
            </p:cNvPr>
            <p:cNvSpPr txBox="1"/>
            <p:nvPr/>
          </p:nvSpPr>
          <p:spPr>
            <a:xfrm rot="16200000">
              <a:off x="4378711" y="2601952"/>
              <a:ext cx="14868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Error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9BD2364-33A2-974D-9378-AFBC59B40110}"/>
                </a:ext>
              </a:extLst>
            </p:cNvPr>
            <p:cNvSpPr txBox="1"/>
            <p:nvPr/>
          </p:nvSpPr>
          <p:spPr>
            <a:xfrm>
              <a:off x="5846955" y="4119891"/>
              <a:ext cx="22302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Model complexity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AAC4DF9-A805-844B-97EF-9914A350D413}"/>
                </a:ext>
              </a:extLst>
            </p:cNvPr>
            <p:cNvCxnSpPr/>
            <p:nvPr/>
          </p:nvCxnSpPr>
          <p:spPr>
            <a:xfrm>
              <a:off x="6792950" y="1761893"/>
              <a:ext cx="0" cy="2259980"/>
            </a:xfrm>
            <a:prstGeom prst="line">
              <a:avLst/>
            </a:prstGeom>
            <a:ln>
              <a:prstDash val="lg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BD47DC6-AADF-2B43-9EB5-A0D79F9B4C0F}"/>
                </a:ext>
              </a:extLst>
            </p:cNvPr>
            <p:cNvSpPr/>
            <p:nvPr/>
          </p:nvSpPr>
          <p:spPr>
            <a:xfrm>
              <a:off x="5389756" y="1977483"/>
              <a:ext cx="3122342" cy="1925444"/>
            </a:xfrm>
            <a:custGeom>
              <a:avLst/>
              <a:gdLst>
                <a:gd name="connsiteX0" fmla="*/ 0 w 3122342"/>
                <a:gd name="connsiteY0" fmla="*/ 0 h 1925444"/>
                <a:gd name="connsiteX1" fmla="*/ 156117 w 3122342"/>
                <a:gd name="connsiteY1" fmla="*/ 884663 h 1925444"/>
                <a:gd name="connsiteX2" fmla="*/ 654205 w 3122342"/>
                <a:gd name="connsiteY2" fmla="*/ 1553737 h 1925444"/>
                <a:gd name="connsiteX3" fmla="*/ 1813932 w 3122342"/>
                <a:gd name="connsiteY3" fmla="*/ 1858537 h 1925444"/>
                <a:gd name="connsiteX4" fmla="*/ 3122342 w 3122342"/>
                <a:gd name="connsiteY4" fmla="*/ 1925444 h 192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2342" h="1925444">
                  <a:moveTo>
                    <a:pt x="0" y="0"/>
                  </a:moveTo>
                  <a:cubicBezTo>
                    <a:pt x="23541" y="312853"/>
                    <a:pt x="47083" y="625707"/>
                    <a:pt x="156117" y="884663"/>
                  </a:cubicBezTo>
                  <a:cubicBezTo>
                    <a:pt x="265151" y="1143619"/>
                    <a:pt x="377903" y="1391425"/>
                    <a:pt x="654205" y="1553737"/>
                  </a:cubicBezTo>
                  <a:cubicBezTo>
                    <a:pt x="930507" y="1716049"/>
                    <a:pt x="1402576" y="1796586"/>
                    <a:pt x="1813932" y="1858537"/>
                  </a:cubicBezTo>
                  <a:cubicBezTo>
                    <a:pt x="2225288" y="1920488"/>
                    <a:pt x="2673815" y="1922966"/>
                    <a:pt x="3122342" y="1925444"/>
                  </a:cubicBezTo>
                </a:path>
              </a:pathLst>
            </a:custGeom>
            <a:noFill/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DD082A1-66BA-4C44-9629-F1EE13FADB94}"/>
                </a:ext>
              </a:extLst>
            </p:cNvPr>
            <p:cNvSpPr/>
            <p:nvPr/>
          </p:nvSpPr>
          <p:spPr>
            <a:xfrm flipH="1">
              <a:off x="5540302" y="1951904"/>
              <a:ext cx="2821249" cy="1925444"/>
            </a:xfrm>
            <a:custGeom>
              <a:avLst/>
              <a:gdLst>
                <a:gd name="connsiteX0" fmla="*/ 0 w 3122342"/>
                <a:gd name="connsiteY0" fmla="*/ 0 h 1925444"/>
                <a:gd name="connsiteX1" fmla="*/ 156117 w 3122342"/>
                <a:gd name="connsiteY1" fmla="*/ 884663 h 1925444"/>
                <a:gd name="connsiteX2" fmla="*/ 654205 w 3122342"/>
                <a:gd name="connsiteY2" fmla="*/ 1553737 h 1925444"/>
                <a:gd name="connsiteX3" fmla="*/ 1813932 w 3122342"/>
                <a:gd name="connsiteY3" fmla="*/ 1858537 h 1925444"/>
                <a:gd name="connsiteX4" fmla="*/ 3122342 w 3122342"/>
                <a:gd name="connsiteY4" fmla="*/ 1925444 h 192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2342" h="1925444">
                  <a:moveTo>
                    <a:pt x="0" y="0"/>
                  </a:moveTo>
                  <a:cubicBezTo>
                    <a:pt x="23541" y="312853"/>
                    <a:pt x="47083" y="625707"/>
                    <a:pt x="156117" y="884663"/>
                  </a:cubicBezTo>
                  <a:cubicBezTo>
                    <a:pt x="265151" y="1143619"/>
                    <a:pt x="377903" y="1391425"/>
                    <a:pt x="654205" y="1553737"/>
                  </a:cubicBezTo>
                  <a:cubicBezTo>
                    <a:pt x="930507" y="1716049"/>
                    <a:pt x="1402576" y="1796586"/>
                    <a:pt x="1813932" y="1858537"/>
                  </a:cubicBezTo>
                  <a:cubicBezTo>
                    <a:pt x="2225288" y="1920488"/>
                    <a:pt x="2673815" y="1922966"/>
                    <a:pt x="3122342" y="1925444"/>
                  </a:cubicBezTo>
                </a:path>
              </a:pathLst>
            </a:custGeom>
            <a:no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2B92E5-AC23-A540-83FC-57397FCED153}"/>
                </a:ext>
              </a:extLst>
            </p:cNvPr>
            <p:cNvSpPr txBox="1"/>
            <p:nvPr/>
          </p:nvSpPr>
          <p:spPr>
            <a:xfrm>
              <a:off x="7577248" y="1705607"/>
              <a:ext cx="4683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Total error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E671A9-9B96-A046-8737-C60A4D669DD3}"/>
                </a:ext>
              </a:extLst>
            </p:cNvPr>
            <p:cNvSpPr txBox="1"/>
            <p:nvPr/>
          </p:nvSpPr>
          <p:spPr>
            <a:xfrm>
              <a:off x="8411731" y="1957034"/>
              <a:ext cx="7322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accent1"/>
                  </a:solidFill>
                </a:rPr>
                <a:t>Variance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A31513-EFCD-8643-BB04-99033DEA2507}"/>
                </a:ext>
              </a:extLst>
            </p:cNvPr>
            <p:cNvSpPr txBox="1"/>
            <p:nvPr/>
          </p:nvSpPr>
          <p:spPr>
            <a:xfrm>
              <a:off x="8227745" y="3582604"/>
              <a:ext cx="7006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accent6"/>
                  </a:solidFill>
                </a:rPr>
                <a:t>Bias</a:t>
              </a:r>
              <a:r>
                <a:rPr lang="en-US" sz="1000" baseline="30000" dirty="0">
                  <a:solidFill>
                    <a:schemeClr val="accent6"/>
                  </a:solidFill>
                </a:rPr>
                <a:t>2</a:t>
              </a:r>
              <a:endParaRPr lang="en-US" sz="1000" dirty="0">
                <a:solidFill>
                  <a:schemeClr val="accent6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763CE0-40A3-214B-976A-ED8BDB114CFA}"/>
                </a:ext>
              </a:extLst>
            </p:cNvPr>
            <p:cNvSpPr txBox="1"/>
            <p:nvPr/>
          </p:nvSpPr>
          <p:spPr>
            <a:xfrm>
              <a:off x="6023926" y="1803145"/>
              <a:ext cx="79984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Optimal model complexity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9FC36C-9C8E-E443-8007-C41728AD8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Underfitting vs. Overfitting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193065-CB62-8843-B585-EAB766366827}"/>
              </a:ext>
            </a:extLst>
          </p:cNvPr>
          <p:cNvSpPr txBox="1"/>
          <p:nvPr/>
        </p:nvSpPr>
        <p:spPr>
          <a:xfrm>
            <a:off x="377424" y="4733832"/>
            <a:ext cx="306057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/>
              <a:t>Image source: http://</a:t>
            </a:r>
            <a:r>
              <a:rPr lang="en-US" sz="600" i="1" dirty="0" err="1"/>
              <a:t>scott.fortmann-roe.com</a:t>
            </a:r>
            <a:r>
              <a:rPr lang="en-US" sz="600" i="1" dirty="0"/>
              <a:t>/docs/</a:t>
            </a:r>
            <a:r>
              <a:rPr lang="en-US" sz="600" i="1" dirty="0" err="1"/>
              <a:t>BiasVariance.html</a:t>
            </a:r>
            <a:endParaRPr lang="en-US" sz="600" i="1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C73B572-80AA-8646-8D70-F6840B1D2281}"/>
              </a:ext>
            </a:extLst>
          </p:cNvPr>
          <p:cNvSpPr/>
          <p:nvPr/>
        </p:nvSpPr>
        <p:spPr>
          <a:xfrm>
            <a:off x="608076" y="1514584"/>
            <a:ext cx="1458242" cy="2356498"/>
          </a:xfrm>
          <a:prstGeom prst="roundRect">
            <a:avLst/>
          </a:prstGeom>
          <a:solidFill>
            <a:srgbClr val="0070C0">
              <a:alpha val="7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u="sng" dirty="0"/>
              <a:t>Underfitting</a:t>
            </a:r>
          </a:p>
          <a:p>
            <a:pPr algn="ctr"/>
            <a:r>
              <a:rPr lang="en-US" sz="1400" dirty="0"/>
              <a:t>Model is too simple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3BD2C1-6732-1345-8B32-5DAB7D924BE4}"/>
              </a:ext>
            </a:extLst>
          </p:cNvPr>
          <p:cNvGrpSpPr/>
          <p:nvPr/>
        </p:nvGrpSpPr>
        <p:grpSpPr>
          <a:xfrm>
            <a:off x="4643025" y="1514583"/>
            <a:ext cx="4152679" cy="2768291"/>
            <a:chOff x="4991321" y="1613210"/>
            <a:chExt cx="4152679" cy="2768291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A52855A-C882-FD4E-8808-6DC8ABD41809}"/>
                </a:ext>
              </a:extLst>
            </p:cNvPr>
            <p:cNvCxnSpPr/>
            <p:nvPr/>
          </p:nvCxnSpPr>
          <p:spPr>
            <a:xfrm flipV="1">
              <a:off x="5307980" y="1613210"/>
              <a:ext cx="0" cy="240866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5970C3B-8DAC-334F-8439-6D85E0A90073}"/>
                </a:ext>
              </a:extLst>
            </p:cNvPr>
            <p:cNvCxnSpPr/>
            <p:nvPr/>
          </p:nvCxnSpPr>
          <p:spPr>
            <a:xfrm>
              <a:off x="5307980" y="4021873"/>
              <a:ext cx="330819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F13FD6E-6A69-BC44-B05F-B98C8D64D9B3}"/>
                </a:ext>
              </a:extLst>
            </p:cNvPr>
            <p:cNvSpPr txBox="1"/>
            <p:nvPr/>
          </p:nvSpPr>
          <p:spPr>
            <a:xfrm rot="16200000">
              <a:off x="4378711" y="2601952"/>
              <a:ext cx="14868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Error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D6EEFA-116F-FF41-B5CF-A04FA434CBD8}"/>
                </a:ext>
              </a:extLst>
            </p:cNvPr>
            <p:cNvSpPr txBox="1"/>
            <p:nvPr/>
          </p:nvSpPr>
          <p:spPr>
            <a:xfrm>
              <a:off x="5846955" y="4119891"/>
              <a:ext cx="22302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Model complexity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2055A9-C169-AF42-BC6A-49170A1C362C}"/>
                </a:ext>
              </a:extLst>
            </p:cNvPr>
            <p:cNvCxnSpPr/>
            <p:nvPr/>
          </p:nvCxnSpPr>
          <p:spPr>
            <a:xfrm>
              <a:off x="6792950" y="1761893"/>
              <a:ext cx="0" cy="2259980"/>
            </a:xfrm>
            <a:prstGeom prst="line">
              <a:avLst/>
            </a:prstGeom>
            <a:ln>
              <a:prstDash val="lg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C7A2A4F-4D58-014A-BA5D-4A503264D610}"/>
                </a:ext>
              </a:extLst>
            </p:cNvPr>
            <p:cNvSpPr/>
            <p:nvPr/>
          </p:nvSpPr>
          <p:spPr>
            <a:xfrm>
              <a:off x="5389756" y="1977483"/>
              <a:ext cx="3122342" cy="1925444"/>
            </a:xfrm>
            <a:custGeom>
              <a:avLst/>
              <a:gdLst>
                <a:gd name="connsiteX0" fmla="*/ 0 w 3122342"/>
                <a:gd name="connsiteY0" fmla="*/ 0 h 1925444"/>
                <a:gd name="connsiteX1" fmla="*/ 156117 w 3122342"/>
                <a:gd name="connsiteY1" fmla="*/ 884663 h 1925444"/>
                <a:gd name="connsiteX2" fmla="*/ 654205 w 3122342"/>
                <a:gd name="connsiteY2" fmla="*/ 1553737 h 1925444"/>
                <a:gd name="connsiteX3" fmla="*/ 1813932 w 3122342"/>
                <a:gd name="connsiteY3" fmla="*/ 1858537 h 1925444"/>
                <a:gd name="connsiteX4" fmla="*/ 3122342 w 3122342"/>
                <a:gd name="connsiteY4" fmla="*/ 1925444 h 192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2342" h="1925444">
                  <a:moveTo>
                    <a:pt x="0" y="0"/>
                  </a:moveTo>
                  <a:cubicBezTo>
                    <a:pt x="23541" y="312853"/>
                    <a:pt x="47083" y="625707"/>
                    <a:pt x="156117" y="884663"/>
                  </a:cubicBezTo>
                  <a:cubicBezTo>
                    <a:pt x="265151" y="1143619"/>
                    <a:pt x="377903" y="1391425"/>
                    <a:pt x="654205" y="1553737"/>
                  </a:cubicBezTo>
                  <a:cubicBezTo>
                    <a:pt x="930507" y="1716049"/>
                    <a:pt x="1402576" y="1796586"/>
                    <a:pt x="1813932" y="1858537"/>
                  </a:cubicBezTo>
                  <a:cubicBezTo>
                    <a:pt x="2225288" y="1920488"/>
                    <a:pt x="2673815" y="1922966"/>
                    <a:pt x="3122342" y="1925444"/>
                  </a:cubicBezTo>
                </a:path>
              </a:pathLst>
            </a:custGeom>
            <a:noFill/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F000E1E-FE4F-104E-AB08-F617DC362D73}"/>
                </a:ext>
              </a:extLst>
            </p:cNvPr>
            <p:cNvSpPr/>
            <p:nvPr/>
          </p:nvSpPr>
          <p:spPr>
            <a:xfrm flipH="1">
              <a:off x="5540302" y="1951904"/>
              <a:ext cx="2821249" cy="1925444"/>
            </a:xfrm>
            <a:custGeom>
              <a:avLst/>
              <a:gdLst>
                <a:gd name="connsiteX0" fmla="*/ 0 w 3122342"/>
                <a:gd name="connsiteY0" fmla="*/ 0 h 1925444"/>
                <a:gd name="connsiteX1" fmla="*/ 156117 w 3122342"/>
                <a:gd name="connsiteY1" fmla="*/ 884663 h 1925444"/>
                <a:gd name="connsiteX2" fmla="*/ 654205 w 3122342"/>
                <a:gd name="connsiteY2" fmla="*/ 1553737 h 1925444"/>
                <a:gd name="connsiteX3" fmla="*/ 1813932 w 3122342"/>
                <a:gd name="connsiteY3" fmla="*/ 1858537 h 1925444"/>
                <a:gd name="connsiteX4" fmla="*/ 3122342 w 3122342"/>
                <a:gd name="connsiteY4" fmla="*/ 1925444 h 192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2342" h="1925444">
                  <a:moveTo>
                    <a:pt x="0" y="0"/>
                  </a:moveTo>
                  <a:cubicBezTo>
                    <a:pt x="23541" y="312853"/>
                    <a:pt x="47083" y="625707"/>
                    <a:pt x="156117" y="884663"/>
                  </a:cubicBezTo>
                  <a:cubicBezTo>
                    <a:pt x="265151" y="1143619"/>
                    <a:pt x="377903" y="1391425"/>
                    <a:pt x="654205" y="1553737"/>
                  </a:cubicBezTo>
                  <a:cubicBezTo>
                    <a:pt x="930507" y="1716049"/>
                    <a:pt x="1402576" y="1796586"/>
                    <a:pt x="1813932" y="1858537"/>
                  </a:cubicBezTo>
                  <a:cubicBezTo>
                    <a:pt x="2225288" y="1920488"/>
                    <a:pt x="2673815" y="1922966"/>
                    <a:pt x="3122342" y="1925444"/>
                  </a:cubicBezTo>
                </a:path>
              </a:pathLst>
            </a:custGeom>
            <a:no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5BD9BE-B9A7-E740-B6D2-F2A84B6AB214}"/>
                </a:ext>
              </a:extLst>
            </p:cNvPr>
            <p:cNvSpPr txBox="1"/>
            <p:nvPr/>
          </p:nvSpPr>
          <p:spPr>
            <a:xfrm>
              <a:off x="7577248" y="1705607"/>
              <a:ext cx="4683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Total error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839ADD9-A7E3-4745-9010-9DEF7DA61239}"/>
                </a:ext>
              </a:extLst>
            </p:cNvPr>
            <p:cNvSpPr txBox="1"/>
            <p:nvPr/>
          </p:nvSpPr>
          <p:spPr>
            <a:xfrm>
              <a:off x="8411731" y="1957034"/>
              <a:ext cx="7322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accent1"/>
                  </a:solidFill>
                </a:rPr>
                <a:t>Variance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49A17E1-F0A6-1249-8A67-C1B97B49D684}"/>
                </a:ext>
              </a:extLst>
            </p:cNvPr>
            <p:cNvSpPr txBox="1"/>
            <p:nvPr/>
          </p:nvSpPr>
          <p:spPr>
            <a:xfrm>
              <a:off x="8227745" y="3582604"/>
              <a:ext cx="7006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accent6"/>
                  </a:solidFill>
                </a:rPr>
                <a:t>Bias</a:t>
              </a:r>
              <a:r>
                <a:rPr lang="en-US" sz="1000" baseline="30000" dirty="0">
                  <a:solidFill>
                    <a:schemeClr val="accent6"/>
                  </a:solidFill>
                </a:rPr>
                <a:t>2</a:t>
              </a:r>
              <a:endParaRPr lang="en-US" sz="1000" dirty="0">
                <a:solidFill>
                  <a:schemeClr val="accent6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665B938-5477-2142-AABA-58CCD757002F}"/>
                </a:ext>
              </a:extLst>
            </p:cNvPr>
            <p:cNvSpPr txBox="1"/>
            <p:nvPr/>
          </p:nvSpPr>
          <p:spPr>
            <a:xfrm>
              <a:off x="6023926" y="1803145"/>
              <a:ext cx="79984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Optimal model complexity</a:t>
              </a:r>
            </a:p>
          </p:txBody>
        </p:sp>
      </p:grp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35D8831-516D-034F-8205-31DE3478901C}"/>
              </a:ext>
            </a:extLst>
          </p:cNvPr>
          <p:cNvSpPr/>
          <p:nvPr/>
        </p:nvSpPr>
        <p:spPr>
          <a:xfrm>
            <a:off x="6475472" y="1595845"/>
            <a:ext cx="1537782" cy="2259980"/>
          </a:xfrm>
          <a:prstGeom prst="roundRect">
            <a:avLst/>
          </a:prstGeom>
          <a:solidFill>
            <a:schemeClr val="accent6">
              <a:alpha val="7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u="sng" dirty="0"/>
              <a:t>Overfitting</a:t>
            </a:r>
          </a:p>
          <a:p>
            <a:pPr algn="ctr"/>
            <a:r>
              <a:rPr lang="en-US" sz="1400" dirty="0"/>
              <a:t>Model is too complex</a:t>
            </a:r>
          </a:p>
        </p:txBody>
      </p:sp>
    </p:spTree>
    <p:extLst>
      <p:ext uri="{BB962C8B-B14F-4D97-AF65-F5344CB8AC3E}">
        <p14:creationId xmlns:p14="http://schemas.microsoft.com/office/powerpoint/2010/main" val="8460766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9627D-18DE-8141-832B-2E259958A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Underfitting vs. Overfitting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E294B8F-2950-C443-8D7E-0F830E9DE1CA}"/>
              </a:ext>
            </a:extLst>
          </p:cNvPr>
          <p:cNvSpPr/>
          <p:nvPr/>
        </p:nvSpPr>
        <p:spPr>
          <a:xfrm>
            <a:off x="1048215" y="1176957"/>
            <a:ext cx="1922867" cy="1012945"/>
          </a:xfrm>
          <a:prstGeom prst="roundRect">
            <a:avLst/>
          </a:prstGeom>
          <a:solidFill>
            <a:srgbClr val="0070C0">
              <a:alpha val="7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/>
              <a:t>Underfitting</a:t>
            </a:r>
          </a:p>
          <a:p>
            <a:pPr algn="ctr"/>
            <a:r>
              <a:rPr lang="en-US" sz="1600" dirty="0"/>
              <a:t>Model is too simple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47AEAC7-ACB2-4743-9E3D-517C57A636FC}"/>
              </a:ext>
            </a:extLst>
          </p:cNvPr>
          <p:cNvSpPr/>
          <p:nvPr/>
        </p:nvSpPr>
        <p:spPr>
          <a:xfrm>
            <a:off x="5870889" y="1176956"/>
            <a:ext cx="1922867" cy="984912"/>
          </a:xfrm>
          <a:prstGeom prst="roundRect">
            <a:avLst/>
          </a:prstGeom>
          <a:solidFill>
            <a:schemeClr val="accent6">
              <a:alpha val="7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/>
              <a:t>Overfitting</a:t>
            </a:r>
          </a:p>
          <a:p>
            <a:pPr algn="ctr"/>
            <a:r>
              <a:rPr lang="en-US" sz="1600" dirty="0"/>
              <a:t>Model is too complex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69F62C-39C2-F84E-91E9-7D87DF8B054F}"/>
              </a:ext>
            </a:extLst>
          </p:cNvPr>
          <p:cNvSpPr txBox="1"/>
          <p:nvPr/>
        </p:nvSpPr>
        <p:spPr>
          <a:xfrm>
            <a:off x="275411" y="4869229"/>
            <a:ext cx="221104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/>
              <a:t>Image source: Scikit Learn documentation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0A0AD6-8428-1F46-BD86-EC95E8906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15" y="2286261"/>
            <a:ext cx="1922867" cy="22783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95802E-4870-D140-82B9-22CDC5209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889" y="2258227"/>
            <a:ext cx="1922867" cy="23390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9F2C29-9884-4448-AA5A-34B62AC8E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9552" y="2286261"/>
            <a:ext cx="1922867" cy="2330748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296E060-6FFB-FD4A-A2D9-4F5526409AF1}"/>
              </a:ext>
            </a:extLst>
          </p:cNvPr>
          <p:cNvSpPr/>
          <p:nvPr/>
        </p:nvSpPr>
        <p:spPr>
          <a:xfrm>
            <a:off x="3448401" y="1176956"/>
            <a:ext cx="1922867" cy="1012945"/>
          </a:xfrm>
          <a:prstGeom prst="roundRect">
            <a:avLst/>
          </a:prstGeom>
          <a:solidFill>
            <a:schemeClr val="accent3">
              <a:alpha val="7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/>
              <a:t>Good Fit</a:t>
            </a:r>
          </a:p>
          <a:p>
            <a:pPr algn="ctr"/>
            <a:r>
              <a:rPr lang="en-US" sz="1600" dirty="0"/>
              <a:t>Model fits well, with some error</a:t>
            </a:r>
          </a:p>
        </p:txBody>
      </p:sp>
    </p:spTree>
    <p:extLst>
      <p:ext uri="{BB962C8B-B14F-4D97-AF65-F5344CB8AC3E}">
        <p14:creationId xmlns:p14="http://schemas.microsoft.com/office/powerpoint/2010/main" val="30794581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91A1A-0D13-C049-A91F-854952175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How do we recognize overfitting?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654D1-5B34-0D44-BB07-020C424C5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4369633" cy="3181350"/>
          </a:xfrm>
        </p:spPr>
        <p:txBody>
          <a:bodyPr/>
          <a:lstStyle/>
          <a:p>
            <a:r>
              <a:rPr lang="en-US" sz="1800" dirty="0"/>
              <a:t>As we increase complexity, training score continues to improve</a:t>
            </a:r>
          </a:p>
          <a:p>
            <a:endParaRPr lang="en-US" sz="1800" dirty="0"/>
          </a:p>
          <a:p>
            <a:r>
              <a:rPr lang="en-US" sz="1800" dirty="0"/>
              <a:t>However, validation score improves to a point but then drops as model overfits the training data</a:t>
            </a:r>
          </a:p>
          <a:p>
            <a:endParaRPr lang="en-US" sz="1800" dirty="0"/>
          </a:p>
          <a:p>
            <a:r>
              <a:rPr lang="en-US" sz="1800" dirty="0"/>
              <a:t>Eventually, training performance &amp; validation performance diverge indicating model is overfit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B3167D-A0B0-DD4D-8908-F70105950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902" y="1200151"/>
            <a:ext cx="3798897" cy="27962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9281DA-25F2-9743-8ED5-B10E2851E80C}"/>
              </a:ext>
            </a:extLst>
          </p:cNvPr>
          <p:cNvSpPr txBox="1"/>
          <p:nvPr/>
        </p:nvSpPr>
        <p:spPr>
          <a:xfrm>
            <a:off x="6017857" y="3963961"/>
            <a:ext cx="221104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Image source: Python Data Science Handbook</a:t>
            </a:r>
          </a:p>
        </p:txBody>
      </p:sp>
    </p:spTree>
    <p:extLst>
      <p:ext uri="{BB962C8B-B14F-4D97-AF65-F5344CB8AC3E}">
        <p14:creationId xmlns:p14="http://schemas.microsoft.com/office/powerpoint/2010/main" val="1428341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02788-AF0D-9BA5-E559-FFC3D6BAE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cost</a:t>
            </a:r>
          </a:p>
        </p:txBody>
      </p:sp>
      <p:pic>
        <p:nvPicPr>
          <p:cNvPr id="1026" name="Picture 2" descr="Image from bigocheatsheet.com">
            <a:extLst>
              <a:ext uri="{FF2B5EF4-FFF2-40B4-BE49-F238E27FC236}">
                <a16:creationId xmlns:a16="http://schemas.microsoft.com/office/drawing/2014/main" id="{1628CB25-2B45-C182-AB6F-94E3824CB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296" y="1316735"/>
            <a:ext cx="4806141" cy="294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6FF1DC2-CBF0-C1B0-FFB9-4F8DA083C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316735"/>
            <a:ext cx="2783434" cy="3064765"/>
          </a:xfrm>
        </p:spPr>
        <p:txBody>
          <a:bodyPr/>
          <a:lstStyle/>
          <a:p>
            <a:r>
              <a:rPr lang="en-US" sz="2000" dirty="0"/>
              <a:t>Time + memory</a:t>
            </a:r>
          </a:p>
          <a:p>
            <a:r>
              <a:rPr lang="en-US" sz="2000" dirty="0"/>
              <a:t>Training</a:t>
            </a:r>
          </a:p>
          <a:p>
            <a:r>
              <a:rPr lang="en-US" sz="2000" dirty="0"/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33179585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CA7FA-1D9E-4F41-9966-4571EC0DD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optimal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BB5B1-A71D-3C4C-87D4-1027EF751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4021667" cy="3181350"/>
          </a:xfrm>
        </p:spPr>
        <p:txBody>
          <a:bodyPr/>
          <a:lstStyle/>
          <a:p>
            <a:r>
              <a:rPr lang="en-US" sz="1600" dirty="0"/>
              <a:t>Our goal is to find the optimal model complexity to balance bias and variance, thereby minimizing error</a:t>
            </a:r>
          </a:p>
          <a:p>
            <a:endParaRPr lang="en-US" sz="800" dirty="0"/>
          </a:p>
          <a:p>
            <a:r>
              <a:rPr lang="en-US" sz="1600" dirty="0"/>
              <a:t>What influences complexity?</a:t>
            </a:r>
          </a:p>
          <a:p>
            <a:pPr lvl="1"/>
            <a:r>
              <a:rPr lang="en-US" sz="1400" b="1" dirty="0"/>
              <a:t>Choice of algorithm</a:t>
            </a:r>
          </a:p>
          <a:p>
            <a:pPr lvl="1"/>
            <a:r>
              <a:rPr lang="en-US" sz="1400" b="1" dirty="0"/>
              <a:t>Number of features</a:t>
            </a:r>
          </a:p>
          <a:p>
            <a:pPr lvl="1"/>
            <a:r>
              <a:rPr lang="en-US" sz="1400" b="1" dirty="0"/>
              <a:t>Hyperparameter settings</a:t>
            </a:r>
          </a:p>
          <a:p>
            <a:pPr lvl="1"/>
            <a:endParaRPr lang="en-US" sz="800" dirty="0"/>
          </a:p>
          <a:p>
            <a:r>
              <a:rPr lang="en-US" sz="1600" dirty="0"/>
              <a:t>Optimal complexity varies with amount of data – the more data, the more complex model you can use</a:t>
            </a:r>
          </a:p>
          <a:p>
            <a:endParaRPr lang="en-US" sz="800" dirty="0"/>
          </a:p>
          <a:p>
            <a:r>
              <a:rPr lang="en-US" sz="1600" dirty="0"/>
              <a:t>We find this using the validation approaches we discussed last class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5ED2B1-4551-134F-8ABA-AEAD806D7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00151"/>
            <a:ext cx="4128957" cy="2870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D25ECF-683F-2442-A169-BFBF369B3CEA}"/>
              </a:ext>
            </a:extLst>
          </p:cNvPr>
          <p:cNvSpPr txBox="1"/>
          <p:nvPr/>
        </p:nvSpPr>
        <p:spPr>
          <a:xfrm>
            <a:off x="5721524" y="4126256"/>
            <a:ext cx="221104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Image source: Python Data Science Handbook</a:t>
            </a:r>
          </a:p>
        </p:txBody>
      </p:sp>
    </p:spTree>
    <p:extLst>
      <p:ext uri="{BB962C8B-B14F-4D97-AF65-F5344CB8AC3E}">
        <p14:creationId xmlns:p14="http://schemas.microsoft.com/office/powerpoint/2010/main" val="41372620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0BACE-8286-3A46-A350-89B4A05F7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2210896"/>
            <a:ext cx="7772400" cy="1021556"/>
          </a:xfrm>
        </p:spPr>
        <p:txBody>
          <a:bodyPr/>
          <a:lstStyle/>
          <a:p>
            <a:r>
              <a:rPr lang="en-US" dirty="0"/>
              <a:t>DEMO: Validation Curves</a:t>
            </a:r>
          </a:p>
        </p:txBody>
      </p:sp>
    </p:spTree>
    <p:extLst>
      <p:ext uri="{BB962C8B-B14F-4D97-AF65-F5344CB8AC3E}">
        <p14:creationId xmlns:p14="http://schemas.microsoft.com/office/powerpoint/2010/main" val="36467830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064CA-C15A-2842-81A4-0DFB35E5F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2178766"/>
            <a:ext cx="8328025" cy="1501557"/>
          </a:xfrm>
        </p:spPr>
        <p:txBody>
          <a:bodyPr/>
          <a:lstStyle/>
          <a:p>
            <a:pPr>
              <a:defRPr/>
            </a:pPr>
            <a:r>
              <a:rPr lang="en-US" dirty="0"/>
              <a:t>Metrics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2752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3C663-E02B-5445-BD91-8F65445E5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Outcomes vs. Outputs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199120F-8825-444E-967F-7E1BAD18B76A}"/>
              </a:ext>
            </a:extLst>
          </p:cNvPr>
          <p:cNvSpPr txBox="1">
            <a:spLocks/>
          </p:cNvSpPr>
          <p:nvPr/>
        </p:nvSpPr>
        <p:spPr bwMode="auto">
          <a:xfrm>
            <a:off x="457200" y="1847087"/>
            <a:ext cx="3653624" cy="2369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400"/>
              </a:spcAft>
            </a:pPr>
            <a:r>
              <a:rPr lang="en-US" sz="1600" dirty="0"/>
              <a:t>Refers to the desired business impact on your organization or for your customer</a:t>
            </a:r>
          </a:p>
          <a:p>
            <a:pPr>
              <a:spcAft>
                <a:spcPts val="400"/>
              </a:spcAft>
            </a:pPr>
            <a:r>
              <a:rPr lang="en-US" sz="1600" dirty="0"/>
              <a:t>Stated in terms of the expected impact (which is often $)</a:t>
            </a:r>
          </a:p>
          <a:p>
            <a:pPr>
              <a:spcAft>
                <a:spcPts val="400"/>
              </a:spcAft>
            </a:pPr>
            <a:r>
              <a:rPr lang="en-US" sz="1600" dirty="0"/>
              <a:t>Does NOT contain model performance metrics or other technical metrics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8A2DCFE-CD2B-D44D-9726-96C9C52B6F46}"/>
              </a:ext>
            </a:extLst>
          </p:cNvPr>
          <p:cNvSpPr/>
          <p:nvPr/>
        </p:nvSpPr>
        <p:spPr>
          <a:xfrm>
            <a:off x="457200" y="1280160"/>
            <a:ext cx="3677081" cy="4297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Outcome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84A1555-A732-1142-A541-26C636FE8973}"/>
              </a:ext>
            </a:extLst>
          </p:cNvPr>
          <p:cNvSpPr/>
          <p:nvPr/>
        </p:nvSpPr>
        <p:spPr>
          <a:xfrm>
            <a:off x="4727448" y="1280159"/>
            <a:ext cx="3677081" cy="42976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Output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0CDC15D-6D85-9345-8508-75C99D10749A}"/>
              </a:ext>
            </a:extLst>
          </p:cNvPr>
          <p:cNvSpPr txBox="1">
            <a:spLocks/>
          </p:cNvSpPr>
          <p:nvPr/>
        </p:nvSpPr>
        <p:spPr bwMode="auto">
          <a:xfrm>
            <a:off x="4727448" y="1847087"/>
            <a:ext cx="3494201" cy="2369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600" dirty="0"/>
              <a:t>Refers to the desired output from the model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Measured in terms of a model performance metric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Typically not communicated to the customer  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Set this AFTER setting the desired outcome</a:t>
            </a:r>
          </a:p>
        </p:txBody>
      </p:sp>
    </p:spTree>
    <p:extLst>
      <p:ext uri="{BB962C8B-B14F-4D97-AF65-F5344CB8AC3E}">
        <p14:creationId xmlns:p14="http://schemas.microsoft.com/office/powerpoint/2010/main" val="30808460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3C663-E02B-5445-BD91-8F65445E5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Outcomes vs. Outputs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C49E71-392F-5A49-9399-6D3606AD6D45}"/>
              </a:ext>
            </a:extLst>
          </p:cNvPr>
          <p:cNvSpPr/>
          <p:nvPr/>
        </p:nvSpPr>
        <p:spPr>
          <a:xfrm>
            <a:off x="2468878" y="1283874"/>
            <a:ext cx="2580199" cy="7951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b="1" dirty="0"/>
              <a:t>A tool to predict turbulence for airlines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733CF8-2011-164F-96B5-34181FCDAA79}"/>
              </a:ext>
            </a:extLst>
          </p:cNvPr>
          <p:cNvSpPr/>
          <p:nvPr/>
        </p:nvSpPr>
        <p:spPr>
          <a:xfrm>
            <a:off x="373711" y="3447133"/>
            <a:ext cx="1796995" cy="93692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Output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5E6490-A114-E44E-9FC8-6BDA98985A9A}"/>
              </a:ext>
            </a:extLst>
          </p:cNvPr>
          <p:cNvSpPr/>
          <p:nvPr/>
        </p:nvSpPr>
        <p:spPr>
          <a:xfrm>
            <a:off x="373711" y="2299250"/>
            <a:ext cx="1796995" cy="9369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Outcome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86ACA6-BD98-B84C-B1AB-DEA0F6862585}"/>
              </a:ext>
            </a:extLst>
          </p:cNvPr>
          <p:cNvSpPr/>
          <p:nvPr/>
        </p:nvSpPr>
        <p:spPr>
          <a:xfrm>
            <a:off x="2468878" y="2299250"/>
            <a:ext cx="2580199" cy="9369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Low # of safety incidents per year, or lower $ of safety-related claims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A0FCF4-E04D-AC40-9EBC-EBAB3C75F323}"/>
              </a:ext>
            </a:extLst>
          </p:cNvPr>
          <p:cNvSpPr/>
          <p:nvPr/>
        </p:nvSpPr>
        <p:spPr>
          <a:xfrm>
            <a:off x="2468878" y="3447132"/>
            <a:ext cx="2580199" cy="93692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AUROC or precision/recall of turbulence prediction (binary or 1-5 scale)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7B5C32-4BF7-E847-B3A8-BE6C6C2B2506}"/>
              </a:ext>
            </a:extLst>
          </p:cNvPr>
          <p:cNvSpPr/>
          <p:nvPr/>
        </p:nvSpPr>
        <p:spPr>
          <a:xfrm>
            <a:off x="5412186" y="1283873"/>
            <a:ext cx="2580199" cy="7951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b="1" dirty="0"/>
              <a:t>A power demand forecasting tool for a utility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9D675D-B8A3-E948-B00F-E03C25D9586D}"/>
              </a:ext>
            </a:extLst>
          </p:cNvPr>
          <p:cNvSpPr/>
          <p:nvPr/>
        </p:nvSpPr>
        <p:spPr>
          <a:xfrm>
            <a:off x="5412186" y="2299250"/>
            <a:ext cx="2580199" cy="9369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Lower cost per MWh of power produced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Lower emissions rate per MWh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DC9B1C-D3C6-F840-9166-86C3BA22E595}"/>
              </a:ext>
            </a:extLst>
          </p:cNvPr>
          <p:cNvSpPr/>
          <p:nvPr/>
        </p:nvSpPr>
        <p:spPr>
          <a:xfrm>
            <a:off x="5412186" y="3447132"/>
            <a:ext cx="2580199" cy="93692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MSE (most likely) or MAE/MAPE</a:t>
            </a:r>
          </a:p>
        </p:txBody>
      </p:sp>
    </p:spTree>
    <p:extLst>
      <p:ext uri="{BB962C8B-B14F-4D97-AF65-F5344CB8AC3E}">
        <p14:creationId xmlns:p14="http://schemas.microsoft.com/office/powerpoint/2010/main" val="172693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137EF-8295-6D3B-A784-5D252DE6B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A0791-FBD6-96BD-D5C5-3B783D336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Suppose we work for an ecommerce company and have been asked to determine whether we should move from batch prediction to online prediction for our </a:t>
            </a:r>
            <a:r>
              <a:rPr lang="en-US" sz="2000"/>
              <a:t>recommended products feed.</a:t>
            </a: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How would we go about determining whether we should do this?</a:t>
            </a:r>
          </a:p>
        </p:txBody>
      </p:sp>
    </p:spTree>
    <p:extLst>
      <p:ext uri="{BB962C8B-B14F-4D97-AF65-F5344CB8AC3E}">
        <p14:creationId xmlns:p14="http://schemas.microsoft.com/office/powerpoint/2010/main" val="25696276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65B63-24B2-4F50-514D-12CB82C87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372A19-4EA2-0E15-B062-A0272A5ED6BD}"/>
              </a:ext>
            </a:extLst>
          </p:cNvPr>
          <p:cNvSpPr/>
          <p:nvPr/>
        </p:nvSpPr>
        <p:spPr>
          <a:xfrm>
            <a:off x="989042" y="1471682"/>
            <a:ext cx="2118049" cy="93306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X% improvement in recommendation accuracy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F9F3FD83-B2B7-154B-C514-C16B19D5F718}"/>
              </a:ext>
            </a:extLst>
          </p:cNvPr>
          <p:cNvSpPr/>
          <p:nvPr/>
        </p:nvSpPr>
        <p:spPr>
          <a:xfrm>
            <a:off x="3573624" y="1716833"/>
            <a:ext cx="1324947" cy="541176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F0E1963-1136-5E6C-9144-93875A2BD4A1}"/>
              </a:ext>
            </a:extLst>
          </p:cNvPr>
          <p:cNvSpPr/>
          <p:nvPr/>
        </p:nvSpPr>
        <p:spPr>
          <a:xfrm>
            <a:off x="5201818" y="1471682"/>
            <a:ext cx="2118049" cy="93306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Y% increase in purchase rate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F757B0-ED85-DF5B-847C-D6B7099926E9}"/>
              </a:ext>
            </a:extLst>
          </p:cNvPr>
          <p:cNvSpPr txBox="1"/>
          <p:nvPr/>
        </p:nvSpPr>
        <p:spPr>
          <a:xfrm>
            <a:off x="2864499" y="2480617"/>
            <a:ext cx="3023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Purchases = f(Accuracy)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D3BBD3-72FA-FE0A-E665-FB8B02772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11217"/>
            <a:ext cx="8229600" cy="147028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000" dirty="0"/>
              <a:t>How do we determine what % improvement in recommendation performance we can get?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How do we determine what % increase in purchase rate we can expect?</a:t>
            </a:r>
          </a:p>
        </p:txBody>
      </p:sp>
    </p:spTree>
    <p:extLst>
      <p:ext uri="{BB962C8B-B14F-4D97-AF65-F5344CB8AC3E}">
        <p14:creationId xmlns:p14="http://schemas.microsoft.com/office/powerpoint/2010/main" val="16417394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65B63-24B2-4F50-514D-12CB82C87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372A19-4EA2-0E15-B062-A0272A5ED6BD}"/>
              </a:ext>
            </a:extLst>
          </p:cNvPr>
          <p:cNvSpPr/>
          <p:nvPr/>
        </p:nvSpPr>
        <p:spPr>
          <a:xfrm>
            <a:off x="989042" y="1471682"/>
            <a:ext cx="2118049" cy="93306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X% improvement in recommendation accuracy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F9F3FD83-B2B7-154B-C514-C16B19D5F718}"/>
              </a:ext>
            </a:extLst>
          </p:cNvPr>
          <p:cNvSpPr/>
          <p:nvPr/>
        </p:nvSpPr>
        <p:spPr>
          <a:xfrm>
            <a:off x="3573624" y="1716833"/>
            <a:ext cx="1324947" cy="541176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F0E1963-1136-5E6C-9144-93875A2BD4A1}"/>
              </a:ext>
            </a:extLst>
          </p:cNvPr>
          <p:cNvSpPr/>
          <p:nvPr/>
        </p:nvSpPr>
        <p:spPr>
          <a:xfrm>
            <a:off x="5201818" y="1471682"/>
            <a:ext cx="2118049" cy="93306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Y% increase in purchase rate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F757B0-ED85-DF5B-847C-D6B7099926E9}"/>
              </a:ext>
            </a:extLst>
          </p:cNvPr>
          <p:cNvSpPr txBox="1"/>
          <p:nvPr/>
        </p:nvSpPr>
        <p:spPr>
          <a:xfrm>
            <a:off x="2864499" y="2480617"/>
            <a:ext cx="3023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Purchases = f(Accuracy)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D3BBD3-72FA-FE0A-E665-FB8B02772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11217"/>
            <a:ext cx="8229600" cy="147028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000" dirty="0"/>
              <a:t>How do we determine what % improvement in recommendation performance we can get?   </a:t>
            </a:r>
            <a:r>
              <a:rPr lang="en-US" sz="2000" dirty="0">
                <a:solidFill>
                  <a:srgbClr val="FF0000"/>
                </a:solidFill>
              </a:rPr>
              <a:t>A/B testing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How do we determine what % increase in purchase rate we can expect?  </a:t>
            </a:r>
            <a:r>
              <a:rPr lang="en-US" sz="2000" dirty="0">
                <a:solidFill>
                  <a:srgbClr val="FF0000"/>
                </a:solidFill>
              </a:rPr>
              <a:t>Historical data</a:t>
            </a:r>
          </a:p>
        </p:txBody>
      </p:sp>
    </p:spTree>
    <p:extLst>
      <p:ext uri="{BB962C8B-B14F-4D97-AF65-F5344CB8AC3E}">
        <p14:creationId xmlns:p14="http://schemas.microsoft.com/office/powerpoint/2010/main" val="17466271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583BE-A405-845A-A8CA-D7ACACE36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BEE14-03E1-2BEF-55E4-0887E7669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1800" dirty="0"/>
              <a:t>Metrics are meaningless without a baseline for comparison</a:t>
            </a:r>
          </a:p>
          <a:p>
            <a:pPr>
              <a:spcAft>
                <a:spcPts val="600"/>
              </a:spcAft>
            </a:pPr>
            <a:r>
              <a:rPr lang="en-US" sz="1800" dirty="0"/>
              <a:t>There are a few important baselines to determine: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solidFill>
                  <a:schemeClr val="tx2"/>
                </a:solidFill>
              </a:rPr>
              <a:t>Zero rule baseline </a:t>
            </a:r>
            <a:r>
              <a:rPr lang="en-US" sz="1600" dirty="0"/>
              <a:t>(Most common class / mean value)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solidFill>
                  <a:schemeClr val="tx2"/>
                </a:solidFill>
              </a:rPr>
              <a:t>Heuristic baseline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solidFill>
                  <a:schemeClr val="tx2"/>
                </a:solidFill>
              </a:rPr>
              <a:t>Human baseline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solidFill>
                  <a:schemeClr val="tx2"/>
                </a:solidFill>
              </a:rPr>
              <a:t>Existing solution baseline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endParaRPr lang="en-US" sz="1600" dirty="0"/>
          </a:p>
          <a:p>
            <a:pPr>
              <a:spcAft>
                <a:spcPts val="600"/>
              </a:spcAft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65900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064CA-C15A-2842-81A4-0DFB35E5F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2178766"/>
            <a:ext cx="8328025" cy="1501557"/>
          </a:xfrm>
        </p:spPr>
        <p:txBody>
          <a:bodyPr/>
          <a:lstStyle/>
          <a:p>
            <a:pPr>
              <a:defRPr/>
            </a:pPr>
            <a:r>
              <a:rPr lang="en-US" dirty="0"/>
              <a:t>Regression Error Metrics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321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3FE2A-EF48-72A0-E676-CB77ADD84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vs Interpretability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BC454-33E9-5BC7-A62B-7324DA13E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4435813" cy="318135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“Suppose you have cancer and you have to choose between a </a:t>
            </a:r>
            <a:r>
              <a:rPr lang="en-US" sz="2000" dirty="0">
                <a:solidFill>
                  <a:schemeClr val="tx2"/>
                </a:solidFill>
              </a:rPr>
              <a:t>black-box AI surgeon that cannot explain how it works but has a 90% cure rate</a:t>
            </a:r>
            <a:r>
              <a:rPr lang="en-US" sz="2000" dirty="0"/>
              <a:t> and a human surgeon with an 80% cure rate.  </a:t>
            </a:r>
            <a:r>
              <a:rPr lang="en-US" sz="2000" b="1" dirty="0"/>
              <a:t>Do you want the AI surgeon to be illegal</a:t>
            </a:r>
            <a:r>
              <a:rPr lang="en-US" sz="2000" dirty="0"/>
              <a:t>?”</a:t>
            </a:r>
          </a:p>
          <a:p>
            <a:pPr marL="0" indent="0">
              <a:buNone/>
            </a:pPr>
            <a:r>
              <a:rPr lang="en-US" sz="2000" dirty="0"/>
              <a:t>- Geoffrey Hinton</a:t>
            </a:r>
          </a:p>
        </p:txBody>
      </p:sp>
      <p:pic>
        <p:nvPicPr>
          <p:cNvPr id="1026" name="Picture 2" descr="How Robots and AI are Creating the 21st-Century Surgeon">
            <a:extLst>
              <a:ext uri="{FF2B5EF4-FFF2-40B4-BE49-F238E27FC236}">
                <a16:creationId xmlns:a16="http://schemas.microsoft.com/office/drawing/2014/main" id="{9CAE39E1-5661-1F38-C836-B41F7C663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673" y="1409700"/>
            <a:ext cx="3492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9806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68F93-A4CB-544B-B35E-FCBBABCDD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MSE, MAE and MAPE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542E1-0304-E344-BE44-D098258FC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540" y="2563318"/>
            <a:ext cx="2875167" cy="2057919"/>
          </a:xfrm>
        </p:spPr>
        <p:txBody>
          <a:bodyPr/>
          <a:lstStyle/>
          <a:p>
            <a:r>
              <a:rPr lang="en-US" sz="1400" dirty="0"/>
              <a:t>Also influenced by scale </a:t>
            </a:r>
          </a:p>
          <a:p>
            <a:r>
              <a:rPr lang="en-US" sz="1400" dirty="0"/>
              <a:t>More robust to outliers</a:t>
            </a:r>
          </a:p>
          <a:p>
            <a:r>
              <a:rPr lang="en-US" sz="1400" dirty="0"/>
              <a:t>Can be easier to interpret in context of the problem</a:t>
            </a:r>
          </a:p>
          <a:p>
            <a:r>
              <a:rPr lang="en-US" sz="1400" dirty="0"/>
              <a:t>Abs value is less desirable for calculations (squared terms are easier to minimize via differentiation)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B050C7C-0372-7A4F-AEE0-C06216EFE6D7}"/>
              </a:ext>
            </a:extLst>
          </p:cNvPr>
          <p:cNvSpPr/>
          <p:nvPr/>
        </p:nvSpPr>
        <p:spPr>
          <a:xfrm>
            <a:off x="3203540" y="1169232"/>
            <a:ext cx="2715689" cy="47219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Mean Absolute Error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C3B6137-BE54-4048-81FC-6033C5EC302F}"/>
              </a:ext>
            </a:extLst>
          </p:cNvPr>
          <p:cNvSpPr/>
          <p:nvPr/>
        </p:nvSpPr>
        <p:spPr>
          <a:xfrm>
            <a:off x="278571" y="1169232"/>
            <a:ext cx="2715689" cy="47219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Mean Squared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458001-83AC-644D-821B-1A5F5567DF10}"/>
                  </a:ext>
                </a:extLst>
              </p:cNvPr>
              <p:cNvSpPr txBox="1"/>
              <p:nvPr/>
            </p:nvSpPr>
            <p:spPr>
              <a:xfrm>
                <a:off x="3512721" y="1789375"/>
                <a:ext cx="2034403" cy="597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𝑀𝐴𝐸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458001-83AC-644D-821B-1A5F5567D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2721" y="1789375"/>
                <a:ext cx="2034403" cy="597471"/>
              </a:xfrm>
              <a:prstGeom prst="rect">
                <a:avLst/>
              </a:prstGeom>
              <a:blipFill>
                <a:blip r:embed="rId2"/>
                <a:stretch>
                  <a:fillRect l="-1242" t="-150000" r="-3106" b="-20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78E265B-5C42-1C4C-B71E-2478CFE12494}"/>
                  </a:ext>
                </a:extLst>
              </p:cNvPr>
              <p:cNvSpPr txBox="1"/>
              <p:nvPr/>
            </p:nvSpPr>
            <p:spPr>
              <a:xfrm>
                <a:off x="627329" y="1789375"/>
                <a:ext cx="2078774" cy="597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78E265B-5C42-1C4C-B71E-2478CFE12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29" y="1789375"/>
                <a:ext cx="2078774" cy="597471"/>
              </a:xfrm>
              <a:prstGeom prst="rect">
                <a:avLst/>
              </a:prstGeom>
              <a:blipFill>
                <a:blip r:embed="rId3"/>
                <a:stretch>
                  <a:fillRect l="-1818" t="-150000" b="-20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AB09682-C973-1040-990C-2CD0D000AA2F}"/>
              </a:ext>
            </a:extLst>
          </p:cNvPr>
          <p:cNvSpPr txBox="1">
            <a:spLocks/>
          </p:cNvSpPr>
          <p:nvPr/>
        </p:nvSpPr>
        <p:spPr bwMode="auto">
          <a:xfrm>
            <a:off x="278572" y="2563318"/>
            <a:ext cx="2786723" cy="2057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Most popular regression error metric</a:t>
            </a:r>
          </a:p>
          <a:p>
            <a:r>
              <a:rPr lang="en-US" sz="1400" dirty="0"/>
              <a:t>Heavily influenced by outliers - penalizes large errors much more than small ones</a:t>
            </a:r>
          </a:p>
          <a:p>
            <a:r>
              <a:rPr lang="en-US" sz="1400" dirty="0"/>
              <a:t>Influenced by scale of data</a:t>
            </a:r>
          </a:p>
          <a:p>
            <a:r>
              <a:rPr lang="en-US" sz="1400" dirty="0"/>
              <a:t>Sometimes used as RMSE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42376C-FC75-E140-ABE2-AA5F6E16D05C}"/>
              </a:ext>
            </a:extLst>
          </p:cNvPr>
          <p:cNvSpPr txBox="1">
            <a:spLocks/>
          </p:cNvSpPr>
          <p:nvPr/>
        </p:nvSpPr>
        <p:spPr bwMode="auto">
          <a:xfrm>
            <a:off x="6183639" y="2571750"/>
            <a:ext cx="2715689" cy="2057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Converts error to a percentage</a:t>
            </a:r>
          </a:p>
          <a:p>
            <a:r>
              <a:rPr lang="en-US" sz="1400" dirty="0"/>
              <a:t>Popular among non-technical managers because it is easily understood</a:t>
            </a:r>
          </a:p>
          <a:p>
            <a:r>
              <a:rPr lang="en-US" sz="1400" dirty="0"/>
              <a:t>Skewed by high % errors for low values of 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3EEF5FC-3206-9C47-9479-69C147E950A4}"/>
              </a:ext>
            </a:extLst>
          </p:cNvPr>
          <p:cNvSpPr/>
          <p:nvPr/>
        </p:nvSpPr>
        <p:spPr>
          <a:xfrm>
            <a:off x="6183639" y="1169232"/>
            <a:ext cx="2715689" cy="47219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Mean Absolute %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D8E703-D676-3640-8C54-87B126C1E092}"/>
                  </a:ext>
                </a:extLst>
              </p:cNvPr>
              <p:cNvSpPr txBox="1"/>
              <p:nvPr/>
            </p:nvSpPr>
            <p:spPr>
              <a:xfrm>
                <a:off x="6354560" y="1758894"/>
                <a:ext cx="2126864" cy="597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𝑀𝐴𝑃𝐸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D8E703-D676-3640-8C54-87B126C1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560" y="1758894"/>
                <a:ext cx="2126864" cy="597471"/>
              </a:xfrm>
              <a:prstGeom prst="rect">
                <a:avLst/>
              </a:prstGeom>
              <a:blipFill>
                <a:blip r:embed="rId4"/>
                <a:stretch>
                  <a:fillRect l="-1786" t="-147917" r="-2381" b="-20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497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/>
      <p:bldP spid="10" grpId="0"/>
      <p:bldP spid="11" grpId="0" animBg="1"/>
      <p:bldP spid="1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F3578-A2CE-074D-ACC2-2C982420F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MAE vs. MSE/RMSE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01E4F-3FEA-1E4C-B18F-236E18A39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582649"/>
            <a:ext cx="8229600" cy="798852"/>
          </a:xfrm>
        </p:spPr>
        <p:txBody>
          <a:bodyPr/>
          <a:lstStyle/>
          <a:p>
            <a:r>
              <a:rPr lang="en-US" sz="1600" dirty="0"/>
              <a:t>MSE/RMSE penalizes severe errors much more than MAE</a:t>
            </a:r>
          </a:p>
          <a:p>
            <a:r>
              <a:rPr lang="en-US" sz="1600" dirty="0"/>
              <a:t>This can be desirable if being off by a lot one time is much worse than being off by a little every time</a:t>
            </a:r>
          </a:p>
        </p:txBody>
      </p:sp>
      <p:pic>
        <p:nvPicPr>
          <p:cNvPr id="7174" name="Picture 6" descr="Image for post">
            <a:extLst>
              <a:ext uri="{FF2B5EF4-FFF2-40B4-BE49-F238E27FC236}">
                <a16:creationId xmlns:a16="http://schemas.microsoft.com/office/drawing/2014/main" id="{BA1CBB8B-0914-F044-87CE-2AAC5A0F9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282" y="1155779"/>
            <a:ext cx="6075087" cy="242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CFC7DDB-7906-FA4E-A280-EDC9BEDFC325}"/>
              </a:ext>
            </a:extLst>
          </p:cNvPr>
          <p:cNvSpPr/>
          <p:nvPr/>
        </p:nvSpPr>
        <p:spPr>
          <a:xfrm>
            <a:off x="951875" y="4756150"/>
            <a:ext cx="495799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Image source: https://</a:t>
            </a:r>
            <a:r>
              <a:rPr lang="en-US" sz="700" dirty="0" err="1"/>
              <a:t>medium.com</a:t>
            </a:r>
            <a:r>
              <a:rPr lang="en-US" sz="700" dirty="0"/>
              <a:t>/human-in-a-machine-world/mae-and-rmse-which-metric-is-better-e60ac3bde13d</a:t>
            </a:r>
          </a:p>
        </p:txBody>
      </p:sp>
    </p:spTree>
    <p:extLst>
      <p:ext uri="{BB962C8B-B14F-4D97-AF65-F5344CB8AC3E}">
        <p14:creationId xmlns:p14="http://schemas.microsoft.com/office/powerpoint/2010/main" val="24373382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FB9E2-20D4-8B42-A98E-B408838C1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Coefficient of determination (R</a:t>
            </a:r>
            <a:r>
              <a:rPr lang="en-US" sz="3600" baseline="30000" dirty="0"/>
              <a:t>2</a:t>
            </a:r>
            <a:r>
              <a:rPr lang="en-US" sz="360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7DA7F-0C49-6F42-8803-5070A7ABA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31571"/>
            <a:ext cx="8229600" cy="1371599"/>
          </a:xfrm>
        </p:spPr>
        <p:txBody>
          <a:bodyPr/>
          <a:lstStyle/>
          <a:p>
            <a:pPr>
              <a:spcAft>
                <a:spcPts val="400"/>
              </a:spcAft>
            </a:pPr>
            <a:r>
              <a:rPr lang="en-US" sz="1600" dirty="0"/>
              <a:t>Deviation of points from mean can be broken down into two components:</a:t>
            </a:r>
          </a:p>
          <a:p>
            <a:pPr lvl="1">
              <a:spcAft>
                <a:spcPts val="400"/>
              </a:spcAft>
            </a:pPr>
            <a:r>
              <a:rPr lang="en-US" sz="1600" dirty="0"/>
              <a:t>”Explained deviation” – portion of deviation predicted by your model</a:t>
            </a:r>
          </a:p>
          <a:p>
            <a:pPr lvl="1">
              <a:spcAft>
                <a:spcPts val="400"/>
              </a:spcAft>
            </a:pPr>
            <a:r>
              <a:rPr lang="en-US" sz="1600" dirty="0"/>
              <a:t>“Unexplained deviation” – difference between prediction and actual point</a:t>
            </a: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A4860336-061B-1BB4-3E0C-990CBAA969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2" t="48972" r="48927" b="3322"/>
          <a:stretch/>
        </p:blipFill>
        <p:spPr bwMode="auto">
          <a:xfrm>
            <a:off x="1828080" y="2416396"/>
            <a:ext cx="4973935" cy="254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9562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9E92C5-0A24-BC45-AE3F-AC81BE591425}"/>
              </a:ext>
            </a:extLst>
          </p:cNvPr>
          <p:cNvSpPr/>
          <p:nvPr/>
        </p:nvSpPr>
        <p:spPr>
          <a:xfrm>
            <a:off x="1391092" y="3764305"/>
            <a:ext cx="2552700" cy="777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5FB9E2-20D4-8B42-A98E-B408838C1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Coefficient of determination (R</a:t>
            </a:r>
            <a:r>
              <a:rPr lang="en-US" sz="3600" baseline="30000" dirty="0"/>
              <a:t>2</a:t>
            </a:r>
            <a:r>
              <a:rPr lang="en-US" sz="3600" dirty="0"/>
              <a:t>)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5E798FC-3DC9-3E47-B29C-1FD3A6A31E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" t="3601" r="4502" b="7119"/>
          <a:stretch/>
        </p:blipFill>
        <p:spPr bwMode="auto">
          <a:xfrm>
            <a:off x="1615027" y="1079671"/>
            <a:ext cx="5327031" cy="199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0BBB42-A8EF-C149-886B-50E6B87353CA}"/>
                  </a:ext>
                </a:extLst>
              </p:cNvPr>
              <p:cNvSpPr txBox="1"/>
              <p:nvPr/>
            </p:nvSpPr>
            <p:spPr>
              <a:xfrm>
                <a:off x="1549653" y="3892694"/>
                <a:ext cx="2127185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𝑆𝑆𝑅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0BBB42-A8EF-C149-886B-50E6B8735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653" y="3892694"/>
                <a:ext cx="2127185" cy="520463"/>
              </a:xfrm>
              <a:prstGeom prst="rect">
                <a:avLst/>
              </a:prstGeom>
              <a:blipFill>
                <a:blip r:embed="rId3"/>
                <a:stretch>
                  <a:fillRect l="-1183" t="-4762" r="-1775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4AF6A551-A97A-F04E-AFF7-F694F4D75C10}"/>
              </a:ext>
            </a:extLst>
          </p:cNvPr>
          <p:cNvSpPr/>
          <p:nvPr/>
        </p:nvSpPr>
        <p:spPr>
          <a:xfrm>
            <a:off x="1646975" y="4595302"/>
            <a:ext cx="20409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R</a:t>
            </a:r>
            <a:r>
              <a:rPr lang="en-US" sz="1200" baseline="30000" dirty="0"/>
              <a:t>2</a:t>
            </a:r>
            <a:r>
              <a:rPr lang="en-US" sz="1200" dirty="0"/>
              <a:t> ranges between 0 and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B6A086-464C-3AF8-2842-316F920A1338}"/>
              </a:ext>
            </a:extLst>
          </p:cNvPr>
          <p:cNvSpPr txBox="1"/>
          <p:nvPr/>
        </p:nvSpPr>
        <p:spPr>
          <a:xfrm>
            <a:off x="3527892" y="3068362"/>
            <a:ext cx="1501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Unexplained deviation (error)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D0F1C8-21DA-17C3-D496-E545553008EB}"/>
              </a:ext>
            </a:extLst>
          </p:cNvPr>
          <p:cNvSpPr txBox="1"/>
          <p:nvPr/>
        </p:nvSpPr>
        <p:spPr>
          <a:xfrm>
            <a:off x="5409326" y="3068362"/>
            <a:ext cx="1501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Deviation explained by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D0AE13-6939-2512-CD24-CF73F736A749}"/>
              </a:ext>
            </a:extLst>
          </p:cNvPr>
          <p:cNvSpPr txBox="1"/>
          <p:nvPr/>
        </p:nvSpPr>
        <p:spPr>
          <a:xfrm>
            <a:off x="1646458" y="3065644"/>
            <a:ext cx="1501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Total deviation from mean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95B60A-708D-CAB4-2610-6F81790D1CB0}"/>
              </a:ext>
            </a:extLst>
          </p:cNvPr>
          <p:cNvSpPr txBox="1"/>
          <p:nvPr/>
        </p:nvSpPr>
        <p:spPr>
          <a:xfrm>
            <a:off x="4100182" y="3815602"/>
            <a:ext cx="411958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</a:pPr>
            <a:r>
              <a:rPr lang="en-US" sz="1400" dirty="0"/>
              <a:t>R-squared is typically used to communicate how well your feature variables (X) explain the variability in your target variable (y)</a:t>
            </a:r>
          </a:p>
        </p:txBody>
      </p:sp>
    </p:spTree>
    <p:extLst>
      <p:ext uri="{BB962C8B-B14F-4D97-AF65-F5344CB8AC3E}">
        <p14:creationId xmlns:p14="http://schemas.microsoft.com/office/powerpoint/2010/main" val="36420824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0044-C8ED-3E45-A138-9DFEE3C85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Adjusted R</a:t>
            </a:r>
            <a:r>
              <a:rPr lang="en-US" baseline="30000" dirty="0"/>
              <a:t>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4D156-A4B3-6E42-A0BB-48FAFF2F4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1600" dirty="0"/>
              <a:t>R-squared is often viewed as a measure of </a:t>
            </a:r>
            <a:r>
              <a:rPr lang="en-US" sz="1600" b="1" dirty="0"/>
              <a:t>goodness of fit </a:t>
            </a:r>
            <a:r>
              <a:rPr lang="en-US" sz="1600" dirty="0"/>
              <a:t>rather than prediction ability -&gt; calculated “in-sample” on the training data itself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As we add more features, the R-squared almost always goes up because the model finds additional patterns of correlation (which might be noise)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However, this does not mean the model can generate better predictions on new data -&gt; remember our discussion on overfitting 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To help with this problem, we often report ”adjusted R-squared”, which penalizes for more features (added complexity)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B4A15CA-0B94-8E48-8BA0-44541C67A359}"/>
                  </a:ext>
                </a:extLst>
              </p:cNvPr>
              <p:cNvSpPr txBox="1"/>
              <p:nvPr/>
            </p:nvSpPr>
            <p:spPr>
              <a:xfrm>
                <a:off x="2473377" y="3861493"/>
                <a:ext cx="3620158" cy="604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𝐴𝑑𝑗𝑢𝑠𝑡𝑒𝑑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B4A15CA-0B94-8E48-8BA0-44541C67A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377" y="3861493"/>
                <a:ext cx="3620158" cy="604974"/>
              </a:xfrm>
              <a:prstGeom prst="rect">
                <a:avLst/>
              </a:prstGeom>
              <a:blipFill>
                <a:blip r:embed="rId2"/>
                <a:stretch>
                  <a:fillRect l="-1394" r="-1394" b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DCFEF2AE-D4E4-E744-A871-A22947EE304E}"/>
              </a:ext>
            </a:extLst>
          </p:cNvPr>
          <p:cNvSpPr/>
          <p:nvPr/>
        </p:nvSpPr>
        <p:spPr>
          <a:xfrm>
            <a:off x="712032" y="4756150"/>
            <a:ext cx="510415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“Is R-squared useless?”: https://</a:t>
            </a:r>
            <a:r>
              <a:rPr lang="en-US" sz="1050" dirty="0" err="1"/>
              <a:t>data.library.virginia.edu</a:t>
            </a:r>
            <a:r>
              <a:rPr lang="en-US" sz="1050" dirty="0"/>
              <a:t>/is-r-squared-useless/</a:t>
            </a:r>
          </a:p>
        </p:txBody>
      </p:sp>
    </p:spTree>
    <p:extLst>
      <p:ext uri="{BB962C8B-B14F-4D97-AF65-F5344CB8AC3E}">
        <p14:creationId xmlns:p14="http://schemas.microsoft.com/office/powerpoint/2010/main" val="870494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F4EB5-1EC1-8747-9B04-B43547EF2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How to calculate these metrics?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D5C47-2D39-1841-A289-7A98B6A60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Calculate them manually or use </a:t>
            </a:r>
            <a:r>
              <a:rPr lang="en-US" sz="1800" dirty="0" err="1"/>
              <a:t>sklearn.metrics</a:t>
            </a:r>
            <a:endParaRPr lang="en-US" sz="1800" dirty="0"/>
          </a:p>
          <a:p>
            <a:r>
              <a:rPr lang="en-US" sz="1800" dirty="0"/>
              <a:t>Remember: calculate these on the </a:t>
            </a:r>
            <a:r>
              <a:rPr lang="en-US" sz="1800" b="1" dirty="0"/>
              <a:t>validation and/or test sets </a:t>
            </a:r>
            <a:r>
              <a:rPr lang="en-US" sz="1800" dirty="0"/>
              <a:t>(depending on whether you are comparing models or evaluating a model)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D15BC27-E97B-2C49-A8A5-B20920D2FDD1}"/>
              </a:ext>
            </a:extLst>
          </p:cNvPr>
          <p:cNvGraphicFramePr>
            <a:graphicFrameLocks noGrp="1"/>
          </p:cNvGraphicFramePr>
          <p:nvPr/>
        </p:nvGraphicFramePr>
        <p:xfrm>
          <a:off x="1029325" y="2672259"/>
          <a:ext cx="6548203" cy="20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3640465198"/>
                    </a:ext>
                  </a:extLst>
                </a:gridCol>
                <a:gridCol w="3957403">
                  <a:extLst>
                    <a:ext uri="{9D8B030D-6E8A-4147-A177-3AD203B41FA5}">
                      <a16:colId xmlns:a16="http://schemas.microsoft.com/office/drawing/2014/main" val="20260677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sklearn</a:t>
                      </a:r>
                      <a:r>
                        <a:rPr lang="en-US" dirty="0"/>
                        <a:t> 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3483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Mean squared error (MSE)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mean_squared_error</a:t>
                      </a:r>
                      <a:r>
                        <a:rPr lang="en-US" sz="1400" dirty="0"/>
                        <a:t>(</a:t>
                      </a:r>
                      <a:r>
                        <a:rPr lang="en-US" sz="1400" dirty="0" err="1"/>
                        <a:t>y_true,y_pred</a:t>
                      </a:r>
                      <a:r>
                        <a:rPr lang="en-US" sz="1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2405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Mean absolute error (MAE)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mean_absolute_error</a:t>
                      </a:r>
                      <a:r>
                        <a:rPr lang="en-US" sz="1400" dirty="0"/>
                        <a:t>(</a:t>
                      </a:r>
                      <a:r>
                        <a:rPr lang="en-US" sz="1400" dirty="0" err="1"/>
                        <a:t>y_true,y_pred</a:t>
                      </a:r>
                      <a:r>
                        <a:rPr lang="en-US" sz="1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597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Mean absolute % error (MAPE)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[NEW in 0.24] </a:t>
                      </a:r>
                      <a:r>
                        <a:rPr lang="en-US" sz="1400" dirty="0" err="1"/>
                        <a:t>mean_absolute_percentage_error</a:t>
                      </a:r>
                      <a:r>
                        <a:rPr lang="en-US" sz="1400" dirty="0"/>
                        <a:t>(</a:t>
                      </a:r>
                      <a:r>
                        <a:rPr lang="en-US" sz="1400" dirty="0" err="1"/>
                        <a:t>y_true,y_pred</a:t>
                      </a:r>
                      <a:r>
                        <a:rPr lang="en-US" sz="1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301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Coef. of determination (R</a:t>
                      </a:r>
                      <a:r>
                        <a:rPr lang="en-US" sz="1400" baseline="30000" dirty="0"/>
                        <a:t>2</a:t>
                      </a:r>
                      <a:r>
                        <a:rPr lang="en-US" sz="1400" baseline="0" dirty="0"/>
                        <a:t>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r2_score(</a:t>
                      </a:r>
                      <a:r>
                        <a:rPr lang="en-US" sz="1400" dirty="0" err="1"/>
                        <a:t>y_true,y_pred</a:t>
                      </a:r>
                      <a:r>
                        <a:rPr lang="en-US" sz="1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704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24462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0BACE-8286-3A46-A350-89B4A05F7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2210896"/>
            <a:ext cx="7772400" cy="1021556"/>
          </a:xfrm>
        </p:spPr>
        <p:txBody>
          <a:bodyPr/>
          <a:lstStyle/>
          <a:p>
            <a:r>
              <a:rPr lang="en-US" dirty="0"/>
              <a:t>Exercise: Regression metrics</a:t>
            </a:r>
          </a:p>
        </p:txBody>
      </p:sp>
    </p:spTree>
    <p:extLst>
      <p:ext uri="{BB962C8B-B14F-4D97-AF65-F5344CB8AC3E}">
        <p14:creationId xmlns:p14="http://schemas.microsoft.com/office/powerpoint/2010/main" val="38149060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064CA-C15A-2842-81A4-0DFB35E5F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2178766"/>
            <a:ext cx="8328025" cy="1501557"/>
          </a:xfrm>
        </p:spPr>
        <p:txBody>
          <a:bodyPr/>
          <a:lstStyle/>
          <a:p>
            <a:pPr>
              <a:defRPr/>
            </a:pPr>
            <a:r>
              <a:rPr lang="en-US" dirty="0"/>
              <a:t>Classification Error Metrics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0136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0914A-BDED-7841-8D32-06CD4F14C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5BC0D-3D77-5F46-AAF9-79CA0B49F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en-US" sz="1800" dirty="0"/>
              <a:t>Accuracy is the most popular and easiest to understand error metric</a:t>
            </a:r>
          </a:p>
          <a:p>
            <a:pPr>
              <a:spcAft>
                <a:spcPts val="200"/>
              </a:spcAft>
            </a:pPr>
            <a:r>
              <a:rPr lang="en-US" sz="1800" dirty="0"/>
              <a:t>However, accuracy can be deceiving when there is a class imbalance</a:t>
            </a:r>
          </a:p>
          <a:p>
            <a:pPr>
              <a:spcAft>
                <a:spcPts val="200"/>
              </a:spcAft>
            </a:pPr>
            <a:r>
              <a:rPr lang="en-US" sz="1800" dirty="0"/>
              <a:t>Consider this situation:</a:t>
            </a:r>
          </a:p>
          <a:p>
            <a:pPr lvl="1">
              <a:spcAft>
                <a:spcPts val="200"/>
              </a:spcAft>
            </a:pPr>
            <a:r>
              <a:rPr lang="en-US" sz="1400" dirty="0"/>
              <a:t>I am building a model to predict whether patients will have a certain </a:t>
            </a:r>
            <a:r>
              <a:rPr lang="en-US" sz="1400"/>
              <a:t>rare disease</a:t>
            </a:r>
            <a:endParaRPr lang="en-US" sz="1400" dirty="0"/>
          </a:p>
          <a:p>
            <a:pPr lvl="1">
              <a:spcAft>
                <a:spcPts val="200"/>
              </a:spcAft>
            </a:pPr>
            <a:r>
              <a:rPr lang="en-US" sz="1400" dirty="0"/>
              <a:t>I gather a dataset with thousands of patients and several features, along with a label of whether they were diagnosed with the rare disease (“1”) or not (“0”)</a:t>
            </a:r>
          </a:p>
          <a:p>
            <a:pPr lvl="1">
              <a:spcAft>
                <a:spcPts val="200"/>
              </a:spcAft>
            </a:pPr>
            <a:r>
              <a:rPr lang="en-US" sz="1400" dirty="0"/>
              <a:t>Using this dataset, I create a classifier with 99.4% accuracy!</a:t>
            </a:r>
          </a:p>
          <a:p>
            <a:pPr>
              <a:spcAft>
                <a:spcPts val="200"/>
              </a:spcAft>
            </a:pPr>
            <a:r>
              <a:rPr lang="en-US" sz="1800" dirty="0"/>
              <a:t>What’s the problem?</a:t>
            </a:r>
          </a:p>
          <a:p>
            <a:pPr lvl="1">
              <a:spcAft>
                <a:spcPts val="200"/>
              </a:spcAft>
            </a:pPr>
            <a:r>
              <a:rPr lang="en-US" sz="1400" dirty="0"/>
              <a:t>My dataset had very high </a:t>
            </a:r>
            <a:r>
              <a:rPr lang="en-US" sz="1400" u="sng" dirty="0"/>
              <a:t>class imbalance</a:t>
            </a:r>
          </a:p>
          <a:p>
            <a:pPr lvl="1">
              <a:spcAft>
                <a:spcPts val="200"/>
              </a:spcAft>
            </a:pPr>
            <a:r>
              <a:rPr lang="en-US" sz="1400" dirty="0"/>
              <a:t>My model just predicted “0” for every patient</a:t>
            </a:r>
          </a:p>
          <a:p>
            <a:pPr lvl="1">
              <a:spcAft>
                <a:spcPts val="200"/>
              </a:spcAft>
            </a:pPr>
            <a:r>
              <a:rPr lang="en-US" sz="1400" dirty="0"/>
              <a:t>And it was right 99.4% of the time!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FE1BFB-D159-A242-BA5C-EA60AF1A4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688" y="3474466"/>
            <a:ext cx="2192247" cy="141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7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D24B7-DEF5-FB4E-A028-772F288F7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Confusion Matrix – Binary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5EF5CD-1E4E-8949-B18E-2D230AF3B349}"/>
                  </a:ext>
                </a:extLst>
              </p:cNvPr>
              <p:cNvSpPr txBox="1"/>
              <p:nvPr/>
            </p:nvSpPr>
            <p:spPr>
              <a:xfrm>
                <a:off x="1450770" y="1028999"/>
                <a:ext cx="22785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Predicted class,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5EF5CD-1E4E-8949-B18E-2D230AF3B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770" y="1028999"/>
                <a:ext cx="2278505" cy="369332"/>
              </a:xfrm>
              <a:prstGeom prst="rect">
                <a:avLst/>
              </a:prstGeom>
              <a:blipFill>
                <a:blip r:embed="rId2"/>
                <a:stretch>
                  <a:fillRect t="-10345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F05C01-A0FD-F34A-9CC5-2D5BDBC7C6CB}"/>
                  </a:ext>
                </a:extLst>
              </p:cNvPr>
              <p:cNvSpPr txBox="1"/>
              <p:nvPr/>
            </p:nvSpPr>
            <p:spPr>
              <a:xfrm rot="16200000">
                <a:off x="-745219" y="3127391"/>
                <a:ext cx="22785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True class,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F05C01-A0FD-F34A-9CC5-2D5BDBC7C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745219" y="3127391"/>
                <a:ext cx="2278505" cy="369332"/>
              </a:xfrm>
              <a:prstGeom prst="rect">
                <a:avLst/>
              </a:prstGeom>
              <a:blipFill>
                <a:blip r:embed="rId3"/>
                <a:stretch>
                  <a:fillRect l="-6667" r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5C95181-85BB-0E4E-999C-32B2E1C403A0}"/>
              </a:ext>
            </a:extLst>
          </p:cNvPr>
          <p:cNvSpPr>
            <a:spLocks noChangeAspect="1"/>
          </p:cNvSpPr>
          <p:nvPr/>
        </p:nvSpPr>
        <p:spPr>
          <a:xfrm>
            <a:off x="1341467" y="2070074"/>
            <a:ext cx="1248556" cy="1241985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True positives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8B4579-C4DC-654F-9296-9FC14F5B1728}"/>
              </a:ext>
            </a:extLst>
          </p:cNvPr>
          <p:cNvSpPr>
            <a:spLocks noChangeAspect="1"/>
          </p:cNvSpPr>
          <p:nvPr/>
        </p:nvSpPr>
        <p:spPr>
          <a:xfrm>
            <a:off x="2798792" y="2070073"/>
            <a:ext cx="1248556" cy="1241985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False negatives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24920A-C751-8045-8353-DF92DE9FA3A7}"/>
              </a:ext>
            </a:extLst>
          </p:cNvPr>
          <p:cNvSpPr>
            <a:spLocks noChangeAspect="1"/>
          </p:cNvSpPr>
          <p:nvPr/>
        </p:nvSpPr>
        <p:spPr>
          <a:xfrm>
            <a:off x="1341467" y="3482949"/>
            <a:ext cx="1248556" cy="1241985"/>
          </a:xfrm>
          <a:prstGeom prst="rect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False positives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A5CF8F-C51B-474D-80C8-D15B64848837}"/>
              </a:ext>
            </a:extLst>
          </p:cNvPr>
          <p:cNvSpPr>
            <a:spLocks noChangeAspect="1"/>
          </p:cNvSpPr>
          <p:nvPr/>
        </p:nvSpPr>
        <p:spPr>
          <a:xfrm>
            <a:off x="2798792" y="3460724"/>
            <a:ext cx="1248556" cy="1241985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 negatives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2F431A-B273-8840-9BF6-E052FEA98DB7}"/>
              </a:ext>
            </a:extLst>
          </p:cNvPr>
          <p:cNvSpPr txBox="1"/>
          <p:nvPr/>
        </p:nvSpPr>
        <p:spPr>
          <a:xfrm rot="16200000">
            <a:off x="348789" y="3761495"/>
            <a:ext cx="1241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 (Negative)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A0A645-287C-AA41-B8EE-001C42A2051D}"/>
              </a:ext>
            </a:extLst>
          </p:cNvPr>
          <p:cNvSpPr txBox="1"/>
          <p:nvPr/>
        </p:nvSpPr>
        <p:spPr>
          <a:xfrm rot="16200000">
            <a:off x="335958" y="2335690"/>
            <a:ext cx="1327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1 </a:t>
            </a:r>
          </a:p>
          <a:p>
            <a:pPr algn="ctr"/>
            <a:r>
              <a:rPr lang="en-US" sz="1600" dirty="0"/>
              <a:t>(Positive)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33D43D-AC85-2A49-8FB1-11A2985E3ABA}"/>
              </a:ext>
            </a:extLst>
          </p:cNvPr>
          <p:cNvSpPr txBox="1"/>
          <p:nvPr/>
        </p:nvSpPr>
        <p:spPr>
          <a:xfrm>
            <a:off x="1420968" y="1446111"/>
            <a:ext cx="1143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1</a:t>
            </a:r>
          </a:p>
          <a:p>
            <a:pPr algn="ctr"/>
            <a:r>
              <a:rPr lang="en-US" sz="1600" dirty="0"/>
              <a:t>(Positive)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370DD1-1FC2-FC48-888C-2203255F1739}"/>
              </a:ext>
            </a:extLst>
          </p:cNvPr>
          <p:cNvSpPr txBox="1"/>
          <p:nvPr/>
        </p:nvSpPr>
        <p:spPr>
          <a:xfrm>
            <a:off x="2720698" y="1384555"/>
            <a:ext cx="1404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  <a:p>
            <a:pPr algn="ctr"/>
            <a:r>
              <a:rPr lang="en-US" dirty="0"/>
              <a:t>(Negative)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D7FDD3-832C-FF4E-B394-3AFC615EF94F}"/>
              </a:ext>
            </a:extLst>
          </p:cNvPr>
          <p:cNvSpPr>
            <a:spLocks noChangeAspect="1"/>
          </p:cNvSpPr>
          <p:nvPr/>
        </p:nvSpPr>
        <p:spPr>
          <a:xfrm>
            <a:off x="1341467" y="2070074"/>
            <a:ext cx="1248556" cy="124198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AEBB7C-7764-D644-A23D-2A3FE8CDC38E}"/>
              </a:ext>
            </a:extLst>
          </p:cNvPr>
          <p:cNvSpPr>
            <a:spLocks noChangeAspect="1"/>
          </p:cNvSpPr>
          <p:nvPr/>
        </p:nvSpPr>
        <p:spPr>
          <a:xfrm>
            <a:off x="2798792" y="2070073"/>
            <a:ext cx="1248556" cy="124198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B1F8E1B-3626-7B4D-B0A3-E80F4A33506F}"/>
              </a:ext>
            </a:extLst>
          </p:cNvPr>
          <p:cNvSpPr>
            <a:spLocks noChangeAspect="1"/>
          </p:cNvSpPr>
          <p:nvPr/>
        </p:nvSpPr>
        <p:spPr>
          <a:xfrm>
            <a:off x="1341467" y="3482949"/>
            <a:ext cx="1248556" cy="124198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328046-746B-0D45-AEF5-3D68EEDF9A9C}"/>
              </a:ext>
            </a:extLst>
          </p:cNvPr>
          <p:cNvSpPr>
            <a:spLocks noChangeAspect="1"/>
          </p:cNvSpPr>
          <p:nvPr/>
        </p:nvSpPr>
        <p:spPr>
          <a:xfrm>
            <a:off x="2798792" y="3460724"/>
            <a:ext cx="1248556" cy="124198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Confusion Matrix - Coding Ninjas CodeStudio">
            <a:extLst>
              <a:ext uri="{FF2B5EF4-FFF2-40B4-BE49-F238E27FC236}">
                <a16:creationId xmlns:a16="http://schemas.microsoft.com/office/drawing/2014/main" id="{BD2B9715-AAA6-837E-8C49-622BBCF84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307" y="1637890"/>
            <a:ext cx="4213343" cy="295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519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20BAF-0270-A648-AC5E-8A20CFDC6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Occam’s Razor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92E1F-C919-5545-8909-902AB39B6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93333"/>
            <a:ext cx="4013200" cy="2688168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All else being equal, choose the simpler solution.</a:t>
            </a:r>
          </a:p>
          <a:p>
            <a:pPr marL="0" indent="0" algn="ctr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A5C9D7-0920-7F41-93CE-ECAACCB09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725487"/>
            <a:ext cx="3877733" cy="361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34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BC9B30C-75AC-5C4B-867D-D7AEFAC59D2D}"/>
              </a:ext>
            </a:extLst>
          </p:cNvPr>
          <p:cNvSpPr/>
          <p:nvPr/>
        </p:nvSpPr>
        <p:spPr>
          <a:xfrm>
            <a:off x="5321508" y="1063625"/>
            <a:ext cx="3574061" cy="38000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FD24B7-DEF5-FB4E-A028-772F288F7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Confusion Matrix – Binary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5EF5CD-1E4E-8949-B18E-2D230AF3B349}"/>
                  </a:ext>
                </a:extLst>
              </p:cNvPr>
              <p:cNvSpPr txBox="1"/>
              <p:nvPr/>
            </p:nvSpPr>
            <p:spPr>
              <a:xfrm>
                <a:off x="2327847" y="997587"/>
                <a:ext cx="22785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Predicted class,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5EF5CD-1E4E-8949-B18E-2D230AF3B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847" y="997587"/>
                <a:ext cx="2278505" cy="369332"/>
              </a:xfrm>
              <a:prstGeom prst="rect">
                <a:avLst/>
              </a:prstGeom>
              <a:blipFill>
                <a:blip r:embed="rId2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F05C01-A0FD-F34A-9CC5-2D5BDBC7C6CB}"/>
                  </a:ext>
                </a:extLst>
              </p:cNvPr>
              <p:cNvSpPr txBox="1"/>
              <p:nvPr/>
            </p:nvSpPr>
            <p:spPr>
              <a:xfrm rot="16200000">
                <a:off x="131858" y="3095979"/>
                <a:ext cx="22785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True class,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F05C01-A0FD-F34A-9CC5-2D5BDBC7C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1858" y="3095979"/>
                <a:ext cx="2278505" cy="369332"/>
              </a:xfrm>
              <a:prstGeom prst="rect">
                <a:avLst/>
              </a:prstGeom>
              <a:blipFill>
                <a:blip r:embed="rId3"/>
                <a:stretch>
                  <a:fillRect l="-6667" r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5C95181-85BB-0E4E-999C-32B2E1C403A0}"/>
              </a:ext>
            </a:extLst>
          </p:cNvPr>
          <p:cNvSpPr>
            <a:spLocks noChangeAspect="1"/>
          </p:cNvSpPr>
          <p:nvPr/>
        </p:nvSpPr>
        <p:spPr>
          <a:xfrm>
            <a:off x="2218544" y="2038662"/>
            <a:ext cx="1248556" cy="1241985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True positives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8B4579-C4DC-654F-9296-9FC14F5B1728}"/>
              </a:ext>
            </a:extLst>
          </p:cNvPr>
          <p:cNvSpPr>
            <a:spLocks noChangeAspect="1"/>
          </p:cNvSpPr>
          <p:nvPr/>
        </p:nvSpPr>
        <p:spPr>
          <a:xfrm>
            <a:off x="3675869" y="2038661"/>
            <a:ext cx="1248556" cy="1241985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False negatives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24920A-C751-8045-8353-DF92DE9FA3A7}"/>
              </a:ext>
            </a:extLst>
          </p:cNvPr>
          <p:cNvSpPr>
            <a:spLocks noChangeAspect="1"/>
          </p:cNvSpPr>
          <p:nvPr/>
        </p:nvSpPr>
        <p:spPr>
          <a:xfrm>
            <a:off x="2218544" y="3451537"/>
            <a:ext cx="1248556" cy="1241985"/>
          </a:xfrm>
          <a:prstGeom prst="rect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False positives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A5CF8F-C51B-474D-80C8-D15B64848837}"/>
              </a:ext>
            </a:extLst>
          </p:cNvPr>
          <p:cNvSpPr>
            <a:spLocks noChangeAspect="1"/>
          </p:cNvSpPr>
          <p:nvPr/>
        </p:nvSpPr>
        <p:spPr>
          <a:xfrm>
            <a:off x="3675869" y="3429312"/>
            <a:ext cx="1248556" cy="1241985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 negatives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2F431A-B273-8840-9BF6-E052FEA98DB7}"/>
              </a:ext>
            </a:extLst>
          </p:cNvPr>
          <p:cNvSpPr txBox="1"/>
          <p:nvPr/>
        </p:nvSpPr>
        <p:spPr>
          <a:xfrm rot="16200000">
            <a:off x="1225866" y="3730083"/>
            <a:ext cx="1241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 (Negative)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A0A645-287C-AA41-B8EE-001C42A2051D}"/>
              </a:ext>
            </a:extLst>
          </p:cNvPr>
          <p:cNvSpPr txBox="1"/>
          <p:nvPr/>
        </p:nvSpPr>
        <p:spPr>
          <a:xfrm rot="16200000">
            <a:off x="1213035" y="2304278"/>
            <a:ext cx="1327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1 </a:t>
            </a:r>
          </a:p>
          <a:p>
            <a:pPr algn="ctr"/>
            <a:r>
              <a:rPr lang="en-US" sz="1600" dirty="0"/>
              <a:t>(Positive)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33D43D-AC85-2A49-8FB1-11A2985E3ABA}"/>
              </a:ext>
            </a:extLst>
          </p:cNvPr>
          <p:cNvSpPr txBox="1"/>
          <p:nvPr/>
        </p:nvSpPr>
        <p:spPr>
          <a:xfrm>
            <a:off x="2298045" y="1414699"/>
            <a:ext cx="1143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1</a:t>
            </a:r>
          </a:p>
          <a:p>
            <a:pPr algn="ctr"/>
            <a:r>
              <a:rPr lang="en-US" sz="1600" dirty="0"/>
              <a:t>(Positive)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370DD1-1FC2-FC48-888C-2203255F1739}"/>
              </a:ext>
            </a:extLst>
          </p:cNvPr>
          <p:cNvSpPr txBox="1"/>
          <p:nvPr/>
        </p:nvSpPr>
        <p:spPr>
          <a:xfrm>
            <a:off x="3597775" y="1353143"/>
            <a:ext cx="1404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  <a:p>
            <a:pPr algn="ctr"/>
            <a:r>
              <a:rPr lang="en-US" dirty="0"/>
              <a:t>(Negative)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D7FDD3-832C-FF4E-B394-3AFC615EF94F}"/>
              </a:ext>
            </a:extLst>
          </p:cNvPr>
          <p:cNvSpPr>
            <a:spLocks noChangeAspect="1"/>
          </p:cNvSpPr>
          <p:nvPr/>
        </p:nvSpPr>
        <p:spPr>
          <a:xfrm>
            <a:off x="2218544" y="2038662"/>
            <a:ext cx="1248556" cy="124198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AEBB7C-7764-D644-A23D-2A3FE8CDC38E}"/>
              </a:ext>
            </a:extLst>
          </p:cNvPr>
          <p:cNvSpPr>
            <a:spLocks noChangeAspect="1"/>
          </p:cNvSpPr>
          <p:nvPr/>
        </p:nvSpPr>
        <p:spPr>
          <a:xfrm>
            <a:off x="3675869" y="2038661"/>
            <a:ext cx="1248556" cy="124198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B1F8E1B-3626-7B4D-B0A3-E80F4A33506F}"/>
              </a:ext>
            </a:extLst>
          </p:cNvPr>
          <p:cNvSpPr>
            <a:spLocks noChangeAspect="1"/>
          </p:cNvSpPr>
          <p:nvPr/>
        </p:nvSpPr>
        <p:spPr>
          <a:xfrm>
            <a:off x="2218544" y="3451537"/>
            <a:ext cx="1248556" cy="124198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328046-746B-0D45-AEF5-3D68EEDF9A9C}"/>
              </a:ext>
            </a:extLst>
          </p:cNvPr>
          <p:cNvSpPr>
            <a:spLocks noChangeAspect="1"/>
          </p:cNvSpPr>
          <p:nvPr/>
        </p:nvSpPr>
        <p:spPr>
          <a:xfrm>
            <a:off x="3675869" y="3429312"/>
            <a:ext cx="1248556" cy="124198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829C9B-A446-7E41-BE99-192A8641BFFA}"/>
              </a:ext>
            </a:extLst>
          </p:cNvPr>
          <p:cNvSpPr txBox="1"/>
          <p:nvPr/>
        </p:nvSpPr>
        <p:spPr>
          <a:xfrm>
            <a:off x="5876280" y="1157122"/>
            <a:ext cx="26157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True Positive Rate (TPR)</a:t>
            </a:r>
          </a:p>
          <a:p>
            <a:pPr algn="ctr"/>
            <a:r>
              <a:rPr lang="en-US" sz="1600" b="1" dirty="0"/>
              <a:t>Recall</a:t>
            </a:r>
          </a:p>
          <a:p>
            <a:pPr algn="ctr"/>
            <a:r>
              <a:rPr lang="en-US" sz="1600" b="1" dirty="0"/>
              <a:t>Sensitivity</a:t>
            </a:r>
          </a:p>
          <a:p>
            <a:pPr algn="ctr"/>
            <a:endParaRPr lang="en-US" sz="1200" b="1" dirty="0"/>
          </a:p>
          <a:p>
            <a:pPr algn="ctr"/>
            <a:r>
              <a:rPr lang="en-US" sz="1200" dirty="0"/>
              <a:t>How many of all positives did the model correctly classify as positives?</a:t>
            </a:r>
            <a:r>
              <a:rPr lang="en-US" sz="1200" b="1" dirty="0"/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DAF3981-7A5F-C74E-8822-FE4BF5ECBE28}"/>
              </a:ext>
            </a:extLst>
          </p:cNvPr>
          <p:cNvSpPr>
            <a:spLocks noChangeAspect="1"/>
          </p:cNvSpPr>
          <p:nvPr/>
        </p:nvSpPr>
        <p:spPr>
          <a:xfrm>
            <a:off x="6794144" y="2816912"/>
            <a:ext cx="738496" cy="734609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True positives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5A9C23-1EE1-2449-B392-D0F8D2AA1083}"/>
              </a:ext>
            </a:extLst>
          </p:cNvPr>
          <p:cNvSpPr>
            <a:spLocks noChangeAspect="1"/>
          </p:cNvSpPr>
          <p:nvPr/>
        </p:nvSpPr>
        <p:spPr>
          <a:xfrm>
            <a:off x="6091800" y="3840721"/>
            <a:ext cx="738496" cy="734609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True positives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BE6449A-C682-E745-80D6-831B0CB4A2C6}"/>
              </a:ext>
            </a:extLst>
          </p:cNvPr>
          <p:cNvSpPr>
            <a:spLocks noChangeAspect="1"/>
          </p:cNvSpPr>
          <p:nvPr/>
        </p:nvSpPr>
        <p:spPr>
          <a:xfrm>
            <a:off x="7464312" y="3837243"/>
            <a:ext cx="738496" cy="734609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False negatives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AA2B018-B49F-9043-A63C-E37A0027E9F9}"/>
              </a:ext>
            </a:extLst>
          </p:cNvPr>
          <p:cNvCxnSpPr/>
          <p:nvPr/>
        </p:nvCxnSpPr>
        <p:spPr>
          <a:xfrm>
            <a:off x="6091800" y="3702570"/>
            <a:ext cx="21439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9DECE85-BE38-4A4C-966E-30D7595E4A86}"/>
              </a:ext>
            </a:extLst>
          </p:cNvPr>
          <p:cNvSpPr txBox="1"/>
          <p:nvPr/>
        </p:nvSpPr>
        <p:spPr>
          <a:xfrm>
            <a:off x="6974814" y="3946415"/>
            <a:ext cx="329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+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E3737AA-2D5C-DC45-8762-B4F798BFB192}"/>
              </a:ext>
            </a:extLst>
          </p:cNvPr>
          <p:cNvSpPr/>
          <p:nvPr/>
        </p:nvSpPr>
        <p:spPr>
          <a:xfrm>
            <a:off x="2083633" y="1999474"/>
            <a:ext cx="3005528" cy="1335837"/>
          </a:xfrm>
          <a:prstGeom prst="roundRect">
            <a:avLst/>
          </a:prstGeom>
          <a:noFill/>
          <a:ln w="28575"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3AF5DA8-7E48-364D-88F5-19008FCE90F7}"/>
              </a:ext>
            </a:extLst>
          </p:cNvPr>
          <p:cNvSpPr/>
          <p:nvPr/>
        </p:nvSpPr>
        <p:spPr>
          <a:xfrm>
            <a:off x="5961548" y="3751980"/>
            <a:ext cx="2387973" cy="891482"/>
          </a:xfrm>
          <a:prstGeom prst="roundRect">
            <a:avLst/>
          </a:prstGeom>
          <a:noFill/>
          <a:ln w="28575"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C45E13-77D9-BF44-B600-5BE3EF0A2EAE}"/>
              </a:ext>
            </a:extLst>
          </p:cNvPr>
          <p:cNvSpPr txBox="1"/>
          <p:nvPr/>
        </p:nvSpPr>
        <p:spPr>
          <a:xfrm>
            <a:off x="5295411" y="3801712"/>
            <a:ext cx="722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All positives</a:t>
            </a:r>
          </a:p>
        </p:txBody>
      </p:sp>
    </p:spTree>
    <p:extLst>
      <p:ext uri="{BB962C8B-B14F-4D97-AF65-F5344CB8AC3E}">
        <p14:creationId xmlns:p14="http://schemas.microsoft.com/office/powerpoint/2010/main" val="14216915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BC9B30C-75AC-5C4B-867D-D7AEFAC59D2D}"/>
              </a:ext>
            </a:extLst>
          </p:cNvPr>
          <p:cNvSpPr/>
          <p:nvPr/>
        </p:nvSpPr>
        <p:spPr>
          <a:xfrm>
            <a:off x="5321508" y="1063625"/>
            <a:ext cx="3574061" cy="38000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FD24B7-DEF5-FB4E-A028-772F288F7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Confusion Matrix – Binary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5EF5CD-1E4E-8949-B18E-2D230AF3B349}"/>
                  </a:ext>
                </a:extLst>
              </p:cNvPr>
              <p:cNvSpPr txBox="1"/>
              <p:nvPr/>
            </p:nvSpPr>
            <p:spPr>
              <a:xfrm>
                <a:off x="2327847" y="997587"/>
                <a:ext cx="22785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Predicted class,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5EF5CD-1E4E-8949-B18E-2D230AF3B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847" y="997587"/>
                <a:ext cx="2278505" cy="369332"/>
              </a:xfrm>
              <a:prstGeom prst="rect">
                <a:avLst/>
              </a:prstGeom>
              <a:blipFill>
                <a:blip r:embed="rId2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F05C01-A0FD-F34A-9CC5-2D5BDBC7C6CB}"/>
                  </a:ext>
                </a:extLst>
              </p:cNvPr>
              <p:cNvSpPr txBox="1"/>
              <p:nvPr/>
            </p:nvSpPr>
            <p:spPr>
              <a:xfrm rot="16200000">
                <a:off x="131858" y="3095979"/>
                <a:ext cx="22785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True class,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F05C01-A0FD-F34A-9CC5-2D5BDBC7C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1858" y="3095979"/>
                <a:ext cx="2278505" cy="369332"/>
              </a:xfrm>
              <a:prstGeom prst="rect">
                <a:avLst/>
              </a:prstGeom>
              <a:blipFill>
                <a:blip r:embed="rId3"/>
                <a:stretch>
                  <a:fillRect l="-6667" r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5C95181-85BB-0E4E-999C-32B2E1C403A0}"/>
              </a:ext>
            </a:extLst>
          </p:cNvPr>
          <p:cNvSpPr>
            <a:spLocks noChangeAspect="1"/>
          </p:cNvSpPr>
          <p:nvPr/>
        </p:nvSpPr>
        <p:spPr>
          <a:xfrm>
            <a:off x="2218544" y="2038662"/>
            <a:ext cx="1248556" cy="1241985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True positives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8B4579-C4DC-654F-9296-9FC14F5B1728}"/>
              </a:ext>
            </a:extLst>
          </p:cNvPr>
          <p:cNvSpPr>
            <a:spLocks noChangeAspect="1"/>
          </p:cNvSpPr>
          <p:nvPr/>
        </p:nvSpPr>
        <p:spPr>
          <a:xfrm>
            <a:off x="3675869" y="2038661"/>
            <a:ext cx="1248556" cy="1241985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False negatives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24920A-C751-8045-8353-DF92DE9FA3A7}"/>
              </a:ext>
            </a:extLst>
          </p:cNvPr>
          <p:cNvSpPr>
            <a:spLocks noChangeAspect="1"/>
          </p:cNvSpPr>
          <p:nvPr/>
        </p:nvSpPr>
        <p:spPr>
          <a:xfrm>
            <a:off x="2218544" y="3451537"/>
            <a:ext cx="1248556" cy="1241985"/>
          </a:xfrm>
          <a:prstGeom prst="rect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False positives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A5CF8F-C51B-474D-80C8-D15B64848837}"/>
              </a:ext>
            </a:extLst>
          </p:cNvPr>
          <p:cNvSpPr>
            <a:spLocks noChangeAspect="1"/>
          </p:cNvSpPr>
          <p:nvPr/>
        </p:nvSpPr>
        <p:spPr>
          <a:xfrm>
            <a:off x="3675869" y="3429312"/>
            <a:ext cx="1248556" cy="1241985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 negatives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2F431A-B273-8840-9BF6-E052FEA98DB7}"/>
              </a:ext>
            </a:extLst>
          </p:cNvPr>
          <p:cNvSpPr txBox="1"/>
          <p:nvPr/>
        </p:nvSpPr>
        <p:spPr>
          <a:xfrm rot="16200000">
            <a:off x="1225866" y="3730083"/>
            <a:ext cx="1241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 (Negative)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A0A645-287C-AA41-B8EE-001C42A2051D}"/>
              </a:ext>
            </a:extLst>
          </p:cNvPr>
          <p:cNvSpPr txBox="1"/>
          <p:nvPr/>
        </p:nvSpPr>
        <p:spPr>
          <a:xfrm rot="16200000">
            <a:off x="1213035" y="2304278"/>
            <a:ext cx="1327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1 </a:t>
            </a:r>
          </a:p>
          <a:p>
            <a:pPr algn="ctr"/>
            <a:r>
              <a:rPr lang="en-US" sz="1600" dirty="0"/>
              <a:t>(Positive)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33D43D-AC85-2A49-8FB1-11A2985E3ABA}"/>
              </a:ext>
            </a:extLst>
          </p:cNvPr>
          <p:cNvSpPr txBox="1"/>
          <p:nvPr/>
        </p:nvSpPr>
        <p:spPr>
          <a:xfrm>
            <a:off x="2298045" y="1414699"/>
            <a:ext cx="1143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1</a:t>
            </a:r>
          </a:p>
          <a:p>
            <a:pPr algn="ctr"/>
            <a:r>
              <a:rPr lang="en-US" sz="1600" dirty="0"/>
              <a:t>(Positive)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370DD1-1FC2-FC48-888C-2203255F1739}"/>
              </a:ext>
            </a:extLst>
          </p:cNvPr>
          <p:cNvSpPr txBox="1"/>
          <p:nvPr/>
        </p:nvSpPr>
        <p:spPr>
          <a:xfrm>
            <a:off x="3597775" y="1353143"/>
            <a:ext cx="1404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  <a:p>
            <a:pPr algn="ctr"/>
            <a:r>
              <a:rPr lang="en-US" dirty="0"/>
              <a:t>(Negative)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D7FDD3-832C-FF4E-B394-3AFC615EF94F}"/>
              </a:ext>
            </a:extLst>
          </p:cNvPr>
          <p:cNvSpPr>
            <a:spLocks noChangeAspect="1"/>
          </p:cNvSpPr>
          <p:nvPr/>
        </p:nvSpPr>
        <p:spPr>
          <a:xfrm>
            <a:off x="2218544" y="2038662"/>
            <a:ext cx="1248556" cy="124198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AEBB7C-7764-D644-A23D-2A3FE8CDC38E}"/>
              </a:ext>
            </a:extLst>
          </p:cNvPr>
          <p:cNvSpPr>
            <a:spLocks noChangeAspect="1"/>
          </p:cNvSpPr>
          <p:nvPr/>
        </p:nvSpPr>
        <p:spPr>
          <a:xfrm>
            <a:off x="3675869" y="2038661"/>
            <a:ext cx="1248556" cy="124198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B1F8E1B-3626-7B4D-B0A3-E80F4A33506F}"/>
              </a:ext>
            </a:extLst>
          </p:cNvPr>
          <p:cNvSpPr>
            <a:spLocks noChangeAspect="1"/>
          </p:cNvSpPr>
          <p:nvPr/>
        </p:nvSpPr>
        <p:spPr>
          <a:xfrm>
            <a:off x="2218544" y="3451537"/>
            <a:ext cx="1248556" cy="124198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328046-746B-0D45-AEF5-3D68EEDF9A9C}"/>
              </a:ext>
            </a:extLst>
          </p:cNvPr>
          <p:cNvSpPr>
            <a:spLocks noChangeAspect="1"/>
          </p:cNvSpPr>
          <p:nvPr/>
        </p:nvSpPr>
        <p:spPr>
          <a:xfrm>
            <a:off x="3675869" y="3429312"/>
            <a:ext cx="1248556" cy="124198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829C9B-A446-7E41-BE99-192A8641BFFA}"/>
              </a:ext>
            </a:extLst>
          </p:cNvPr>
          <p:cNvSpPr txBox="1"/>
          <p:nvPr/>
        </p:nvSpPr>
        <p:spPr>
          <a:xfrm>
            <a:off x="5876280" y="1157122"/>
            <a:ext cx="26831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False Positive Rate (FPR)</a:t>
            </a:r>
          </a:p>
          <a:p>
            <a:pPr algn="ctr"/>
            <a:endParaRPr lang="en-US" sz="1200" b="1" dirty="0"/>
          </a:p>
          <a:p>
            <a:pPr algn="ctr"/>
            <a:r>
              <a:rPr lang="en-US" sz="1200" dirty="0"/>
              <a:t>How many of all negatives did the model incorrectly classify as positives?</a:t>
            </a:r>
            <a:r>
              <a:rPr lang="en-US" sz="1200" b="1" dirty="0"/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DAF3981-7A5F-C74E-8822-FE4BF5ECBE28}"/>
              </a:ext>
            </a:extLst>
          </p:cNvPr>
          <p:cNvSpPr>
            <a:spLocks noChangeAspect="1"/>
          </p:cNvSpPr>
          <p:nvPr/>
        </p:nvSpPr>
        <p:spPr>
          <a:xfrm>
            <a:off x="6794144" y="2816912"/>
            <a:ext cx="738496" cy="734609"/>
          </a:xfrm>
          <a:prstGeom prst="rect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False positives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5A9C23-1EE1-2449-B392-D0F8D2AA1083}"/>
              </a:ext>
            </a:extLst>
          </p:cNvPr>
          <p:cNvSpPr>
            <a:spLocks noChangeAspect="1"/>
          </p:cNvSpPr>
          <p:nvPr/>
        </p:nvSpPr>
        <p:spPr>
          <a:xfrm>
            <a:off x="7536240" y="3825830"/>
            <a:ext cx="738496" cy="734609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True negatives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BE6449A-C682-E745-80D6-831B0CB4A2C6}"/>
              </a:ext>
            </a:extLst>
          </p:cNvPr>
          <p:cNvSpPr>
            <a:spLocks noChangeAspect="1"/>
          </p:cNvSpPr>
          <p:nvPr/>
        </p:nvSpPr>
        <p:spPr>
          <a:xfrm>
            <a:off x="6066001" y="3825830"/>
            <a:ext cx="738496" cy="734609"/>
          </a:xfrm>
          <a:prstGeom prst="rect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False positives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AA2B018-B49F-9043-A63C-E37A0027E9F9}"/>
              </a:ext>
            </a:extLst>
          </p:cNvPr>
          <p:cNvCxnSpPr/>
          <p:nvPr/>
        </p:nvCxnSpPr>
        <p:spPr>
          <a:xfrm>
            <a:off x="6091800" y="3702570"/>
            <a:ext cx="21439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9DECE85-BE38-4A4C-966E-30D7595E4A86}"/>
              </a:ext>
            </a:extLst>
          </p:cNvPr>
          <p:cNvSpPr txBox="1"/>
          <p:nvPr/>
        </p:nvSpPr>
        <p:spPr>
          <a:xfrm>
            <a:off x="6974814" y="3946415"/>
            <a:ext cx="329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+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BB91F48-140E-CC42-BC0F-4E5F11AC7CFD}"/>
              </a:ext>
            </a:extLst>
          </p:cNvPr>
          <p:cNvSpPr/>
          <p:nvPr/>
        </p:nvSpPr>
        <p:spPr>
          <a:xfrm>
            <a:off x="5961548" y="3751980"/>
            <a:ext cx="2387973" cy="891482"/>
          </a:xfrm>
          <a:prstGeom prst="roundRect">
            <a:avLst/>
          </a:prstGeom>
          <a:noFill/>
          <a:ln w="28575"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5903C70-16AA-6748-8D02-3EA627C03043}"/>
              </a:ext>
            </a:extLst>
          </p:cNvPr>
          <p:cNvSpPr/>
          <p:nvPr/>
        </p:nvSpPr>
        <p:spPr>
          <a:xfrm>
            <a:off x="2084338" y="3401479"/>
            <a:ext cx="3005528" cy="1335837"/>
          </a:xfrm>
          <a:prstGeom prst="roundRect">
            <a:avLst/>
          </a:prstGeom>
          <a:noFill/>
          <a:ln w="28575"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1751AB-86C2-5F4A-BC1A-6C0DBBB8D2C9}"/>
              </a:ext>
            </a:extLst>
          </p:cNvPr>
          <p:cNvSpPr txBox="1"/>
          <p:nvPr/>
        </p:nvSpPr>
        <p:spPr>
          <a:xfrm>
            <a:off x="5295411" y="3801712"/>
            <a:ext cx="722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All negatives</a:t>
            </a:r>
          </a:p>
        </p:txBody>
      </p:sp>
    </p:spTree>
    <p:extLst>
      <p:ext uri="{BB962C8B-B14F-4D97-AF65-F5344CB8AC3E}">
        <p14:creationId xmlns:p14="http://schemas.microsoft.com/office/powerpoint/2010/main" val="242113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BC9B30C-75AC-5C4B-867D-D7AEFAC59D2D}"/>
              </a:ext>
            </a:extLst>
          </p:cNvPr>
          <p:cNvSpPr/>
          <p:nvPr/>
        </p:nvSpPr>
        <p:spPr>
          <a:xfrm>
            <a:off x="5321508" y="1063625"/>
            <a:ext cx="3574061" cy="38000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FD24B7-DEF5-FB4E-A028-772F288F7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Confusion Matrix – Binary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5EF5CD-1E4E-8949-B18E-2D230AF3B349}"/>
                  </a:ext>
                </a:extLst>
              </p:cNvPr>
              <p:cNvSpPr txBox="1"/>
              <p:nvPr/>
            </p:nvSpPr>
            <p:spPr>
              <a:xfrm>
                <a:off x="2327847" y="997587"/>
                <a:ext cx="22785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Predicted class,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5EF5CD-1E4E-8949-B18E-2D230AF3B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847" y="997587"/>
                <a:ext cx="2278505" cy="369332"/>
              </a:xfrm>
              <a:prstGeom prst="rect">
                <a:avLst/>
              </a:prstGeom>
              <a:blipFill>
                <a:blip r:embed="rId2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F05C01-A0FD-F34A-9CC5-2D5BDBC7C6CB}"/>
                  </a:ext>
                </a:extLst>
              </p:cNvPr>
              <p:cNvSpPr txBox="1"/>
              <p:nvPr/>
            </p:nvSpPr>
            <p:spPr>
              <a:xfrm rot="16200000">
                <a:off x="131858" y="3095979"/>
                <a:ext cx="22785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True class,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F05C01-A0FD-F34A-9CC5-2D5BDBC7C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1858" y="3095979"/>
                <a:ext cx="2278505" cy="369332"/>
              </a:xfrm>
              <a:prstGeom prst="rect">
                <a:avLst/>
              </a:prstGeom>
              <a:blipFill>
                <a:blip r:embed="rId3"/>
                <a:stretch>
                  <a:fillRect l="-6667" r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5C95181-85BB-0E4E-999C-32B2E1C403A0}"/>
              </a:ext>
            </a:extLst>
          </p:cNvPr>
          <p:cNvSpPr>
            <a:spLocks noChangeAspect="1"/>
          </p:cNvSpPr>
          <p:nvPr/>
        </p:nvSpPr>
        <p:spPr>
          <a:xfrm>
            <a:off x="2218544" y="2038662"/>
            <a:ext cx="1248556" cy="1241985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True positives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8B4579-C4DC-654F-9296-9FC14F5B1728}"/>
              </a:ext>
            </a:extLst>
          </p:cNvPr>
          <p:cNvSpPr>
            <a:spLocks noChangeAspect="1"/>
          </p:cNvSpPr>
          <p:nvPr/>
        </p:nvSpPr>
        <p:spPr>
          <a:xfrm>
            <a:off x="3675869" y="2038661"/>
            <a:ext cx="1248556" cy="1241985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False negatives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24920A-C751-8045-8353-DF92DE9FA3A7}"/>
              </a:ext>
            </a:extLst>
          </p:cNvPr>
          <p:cNvSpPr>
            <a:spLocks noChangeAspect="1"/>
          </p:cNvSpPr>
          <p:nvPr/>
        </p:nvSpPr>
        <p:spPr>
          <a:xfrm>
            <a:off x="2218544" y="3451537"/>
            <a:ext cx="1248556" cy="1241985"/>
          </a:xfrm>
          <a:prstGeom prst="rect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False positives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A5CF8F-C51B-474D-80C8-D15B64848837}"/>
              </a:ext>
            </a:extLst>
          </p:cNvPr>
          <p:cNvSpPr>
            <a:spLocks noChangeAspect="1"/>
          </p:cNvSpPr>
          <p:nvPr/>
        </p:nvSpPr>
        <p:spPr>
          <a:xfrm>
            <a:off x="3675869" y="3429312"/>
            <a:ext cx="1248556" cy="1241985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 negatives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2F431A-B273-8840-9BF6-E052FEA98DB7}"/>
              </a:ext>
            </a:extLst>
          </p:cNvPr>
          <p:cNvSpPr txBox="1"/>
          <p:nvPr/>
        </p:nvSpPr>
        <p:spPr>
          <a:xfrm rot="16200000">
            <a:off x="1225866" y="3730083"/>
            <a:ext cx="1241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 (Negative)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A0A645-287C-AA41-B8EE-001C42A2051D}"/>
              </a:ext>
            </a:extLst>
          </p:cNvPr>
          <p:cNvSpPr txBox="1"/>
          <p:nvPr/>
        </p:nvSpPr>
        <p:spPr>
          <a:xfrm rot="16200000">
            <a:off x="1213035" y="2304278"/>
            <a:ext cx="1327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1 </a:t>
            </a:r>
          </a:p>
          <a:p>
            <a:pPr algn="ctr"/>
            <a:r>
              <a:rPr lang="en-US" sz="1600" dirty="0"/>
              <a:t>(Positive)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33D43D-AC85-2A49-8FB1-11A2985E3ABA}"/>
              </a:ext>
            </a:extLst>
          </p:cNvPr>
          <p:cNvSpPr txBox="1"/>
          <p:nvPr/>
        </p:nvSpPr>
        <p:spPr>
          <a:xfrm>
            <a:off x="2298045" y="1414699"/>
            <a:ext cx="1143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1</a:t>
            </a:r>
          </a:p>
          <a:p>
            <a:pPr algn="ctr"/>
            <a:r>
              <a:rPr lang="en-US" sz="1600" dirty="0"/>
              <a:t>(Positive)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370DD1-1FC2-FC48-888C-2203255F1739}"/>
              </a:ext>
            </a:extLst>
          </p:cNvPr>
          <p:cNvSpPr txBox="1"/>
          <p:nvPr/>
        </p:nvSpPr>
        <p:spPr>
          <a:xfrm>
            <a:off x="3597775" y="1353143"/>
            <a:ext cx="1404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  <a:p>
            <a:pPr algn="ctr"/>
            <a:r>
              <a:rPr lang="en-US" dirty="0"/>
              <a:t>(Negative)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D7FDD3-832C-FF4E-B394-3AFC615EF94F}"/>
              </a:ext>
            </a:extLst>
          </p:cNvPr>
          <p:cNvSpPr>
            <a:spLocks noChangeAspect="1"/>
          </p:cNvSpPr>
          <p:nvPr/>
        </p:nvSpPr>
        <p:spPr>
          <a:xfrm>
            <a:off x="2218544" y="2038662"/>
            <a:ext cx="1248556" cy="124198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AEBB7C-7764-D644-A23D-2A3FE8CDC38E}"/>
              </a:ext>
            </a:extLst>
          </p:cNvPr>
          <p:cNvSpPr>
            <a:spLocks noChangeAspect="1"/>
          </p:cNvSpPr>
          <p:nvPr/>
        </p:nvSpPr>
        <p:spPr>
          <a:xfrm>
            <a:off x="3675869" y="2038661"/>
            <a:ext cx="1248556" cy="124198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B1F8E1B-3626-7B4D-B0A3-E80F4A33506F}"/>
              </a:ext>
            </a:extLst>
          </p:cNvPr>
          <p:cNvSpPr>
            <a:spLocks noChangeAspect="1"/>
          </p:cNvSpPr>
          <p:nvPr/>
        </p:nvSpPr>
        <p:spPr>
          <a:xfrm>
            <a:off x="2218544" y="3451537"/>
            <a:ext cx="1248556" cy="124198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328046-746B-0D45-AEF5-3D68EEDF9A9C}"/>
              </a:ext>
            </a:extLst>
          </p:cNvPr>
          <p:cNvSpPr>
            <a:spLocks noChangeAspect="1"/>
          </p:cNvSpPr>
          <p:nvPr/>
        </p:nvSpPr>
        <p:spPr>
          <a:xfrm>
            <a:off x="3675869" y="3429312"/>
            <a:ext cx="1248556" cy="124198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829C9B-A446-7E41-BE99-192A8641BFFA}"/>
              </a:ext>
            </a:extLst>
          </p:cNvPr>
          <p:cNvSpPr txBox="1"/>
          <p:nvPr/>
        </p:nvSpPr>
        <p:spPr>
          <a:xfrm>
            <a:off x="5876280" y="1157122"/>
            <a:ext cx="261578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Precision</a:t>
            </a:r>
          </a:p>
          <a:p>
            <a:pPr algn="ctr"/>
            <a:endParaRPr lang="en-US" sz="1200" b="1" dirty="0"/>
          </a:p>
          <a:p>
            <a:pPr algn="ctr"/>
            <a:r>
              <a:rPr lang="en-US" sz="1200" dirty="0"/>
              <a:t>How many of the predicted positives are actually positives?</a:t>
            </a:r>
            <a:endParaRPr lang="en-US" sz="1200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DAF3981-7A5F-C74E-8822-FE4BF5ECBE28}"/>
              </a:ext>
            </a:extLst>
          </p:cNvPr>
          <p:cNvSpPr>
            <a:spLocks noChangeAspect="1"/>
          </p:cNvSpPr>
          <p:nvPr/>
        </p:nvSpPr>
        <p:spPr>
          <a:xfrm>
            <a:off x="6794144" y="2816912"/>
            <a:ext cx="738496" cy="734609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True positives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5A9C23-1EE1-2449-B392-D0F8D2AA1083}"/>
              </a:ext>
            </a:extLst>
          </p:cNvPr>
          <p:cNvSpPr>
            <a:spLocks noChangeAspect="1"/>
          </p:cNvSpPr>
          <p:nvPr/>
        </p:nvSpPr>
        <p:spPr>
          <a:xfrm>
            <a:off x="6091800" y="3840721"/>
            <a:ext cx="738496" cy="734609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True positives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BE6449A-C682-E745-80D6-831B0CB4A2C6}"/>
              </a:ext>
            </a:extLst>
          </p:cNvPr>
          <p:cNvSpPr>
            <a:spLocks noChangeAspect="1"/>
          </p:cNvSpPr>
          <p:nvPr/>
        </p:nvSpPr>
        <p:spPr>
          <a:xfrm>
            <a:off x="7464312" y="3837243"/>
            <a:ext cx="738496" cy="734609"/>
          </a:xfrm>
          <a:prstGeom prst="rect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False positives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AA2B018-B49F-9043-A63C-E37A0027E9F9}"/>
              </a:ext>
            </a:extLst>
          </p:cNvPr>
          <p:cNvCxnSpPr/>
          <p:nvPr/>
        </p:nvCxnSpPr>
        <p:spPr>
          <a:xfrm>
            <a:off x="6091800" y="3702570"/>
            <a:ext cx="21439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9DECE85-BE38-4A4C-966E-30D7595E4A86}"/>
              </a:ext>
            </a:extLst>
          </p:cNvPr>
          <p:cNvSpPr txBox="1"/>
          <p:nvPr/>
        </p:nvSpPr>
        <p:spPr>
          <a:xfrm>
            <a:off x="6974814" y="3946415"/>
            <a:ext cx="329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+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50A2755-1103-C24B-B23C-1E126B9BBE36}"/>
              </a:ext>
            </a:extLst>
          </p:cNvPr>
          <p:cNvSpPr/>
          <p:nvPr/>
        </p:nvSpPr>
        <p:spPr>
          <a:xfrm>
            <a:off x="2084338" y="1977157"/>
            <a:ext cx="1513437" cy="2760160"/>
          </a:xfrm>
          <a:prstGeom prst="roundRect">
            <a:avLst/>
          </a:prstGeom>
          <a:noFill/>
          <a:ln w="28575"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02E7E1-688E-2C45-9224-25B0717A8128}"/>
              </a:ext>
            </a:extLst>
          </p:cNvPr>
          <p:cNvSpPr txBox="1"/>
          <p:nvPr/>
        </p:nvSpPr>
        <p:spPr>
          <a:xfrm>
            <a:off x="5295411" y="3801712"/>
            <a:ext cx="72249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All predicted positives</a:t>
            </a:r>
          </a:p>
        </p:txBody>
      </p:sp>
    </p:spTree>
    <p:extLst>
      <p:ext uri="{BB962C8B-B14F-4D97-AF65-F5344CB8AC3E}">
        <p14:creationId xmlns:p14="http://schemas.microsoft.com/office/powerpoint/2010/main" val="17597774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E445A-DEB9-7145-997D-E8977690B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 cheat sheet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FB90EA-24B4-BD41-871F-EE7CE7455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49" y="1362074"/>
            <a:ext cx="8286269" cy="30956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716D4F-802E-8248-AEB8-27ED77540D57}"/>
              </a:ext>
            </a:extLst>
          </p:cNvPr>
          <p:cNvSpPr txBox="1"/>
          <p:nvPr/>
        </p:nvSpPr>
        <p:spPr>
          <a:xfrm>
            <a:off x="1114425" y="4447686"/>
            <a:ext cx="26765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Source: Wikipedia</a:t>
            </a:r>
          </a:p>
        </p:txBody>
      </p:sp>
    </p:spTree>
    <p:extLst>
      <p:ext uri="{BB962C8B-B14F-4D97-AF65-F5344CB8AC3E}">
        <p14:creationId xmlns:p14="http://schemas.microsoft.com/office/powerpoint/2010/main" val="38343953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6F6E9-012A-D94E-8A90-83276D2FE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46E04-636D-3E4E-A811-FB8AC53E7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000" dirty="0"/>
              <a:t>Our model predicts every observation as “positive”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Is the </a:t>
            </a:r>
            <a:r>
              <a:rPr lang="en-US" sz="1600" b="1" dirty="0"/>
              <a:t>recall / true positive rate </a:t>
            </a:r>
            <a:r>
              <a:rPr lang="en-US" sz="1600" dirty="0"/>
              <a:t>high or low?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What about the </a:t>
            </a:r>
            <a:r>
              <a:rPr lang="en-US" sz="1600" b="1" dirty="0"/>
              <a:t>false positive rate</a:t>
            </a:r>
            <a:r>
              <a:rPr lang="en-US" sz="1600" dirty="0"/>
              <a:t>?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How about the </a:t>
            </a:r>
            <a:r>
              <a:rPr lang="en-US" sz="1600" b="1" dirty="0"/>
              <a:t>precision</a:t>
            </a:r>
            <a:r>
              <a:rPr lang="en-US" sz="1600" dirty="0"/>
              <a:t>?</a:t>
            </a:r>
          </a:p>
          <a:p>
            <a:pPr lvl="1">
              <a:spcAft>
                <a:spcPts val="600"/>
              </a:spcAft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377011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4A787E5-5932-1646-BCE2-2602E9B09A4F}"/>
              </a:ext>
            </a:extLst>
          </p:cNvPr>
          <p:cNvSpPr/>
          <p:nvPr/>
        </p:nvSpPr>
        <p:spPr>
          <a:xfrm>
            <a:off x="734518" y="3695076"/>
            <a:ext cx="2848131" cy="106107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C7CD67-00BF-EF4C-9AA4-14E87DDDC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EC80D-0D12-A648-9A82-2CD5C0EF3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88643"/>
            <a:ext cx="8229600" cy="3181350"/>
          </a:xfrm>
        </p:spPr>
        <p:txBody>
          <a:bodyPr/>
          <a:lstStyle/>
          <a:p>
            <a:r>
              <a:rPr lang="en-US" sz="1800" dirty="0"/>
              <a:t>A Receiver Operating Characteristic (ROC) curve plots the True Positive Rate (TPR) and False Positive Rate (FPR) for different threshold values</a:t>
            </a:r>
          </a:p>
          <a:p>
            <a:endParaRPr lang="en-US" sz="800" dirty="0"/>
          </a:p>
          <a:p>
            <a:r>
              <a:rPr lang="en-US" sz="1800" dirty="0"/>
              <a:t>What is a </a:t>
            </a:r>
            <a:r>
              <a:rPr lang="en-US" sz="1800" b="1" dirty="0"/>
              <a:t>threshold</a:t>
            </a:r>
            <a:r>
              <a:rPr lang="en-US" sz="1800" dirty="0"/>
              <a:t>?</a:t>
            </a:r>
          </a:p>
          <a:p>
            <a:pPr lvl="1"/>
            <a:r>
              <a:rPr lang="en-US" sz="1600" dirty="0"/>
              <a:t>Most classification models return the probability of the positive class</a:t>
            </a:r>
          </a:p>
          <a:p>
            <a:pPr lvl="1"/>
            <a:r>
              <a:rPr lang="en-US" sz="1600" dirty="0"/>
              <a:t>The data scientist sets a threshold for the positive class – if the probability returned by the model is above threshold, the assigned label is positive</a:t>
            </a:r>
          </a:p>
          <a:p>
            <a:pPr lvl="1"/>
            <a:r>
              <a:rPr lang="en-US" sz="1600" dirty="0"/>
              <a:t>Typically the threshold is set to 0.5 by default</a:t>
            </a: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2BE2C1-3141-A34A-9C4F-93809DA22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976" y="3793236"/>
            <a:ext cx="2419804" cy="8623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7B39B3-65A4-1C4D-BB95-7615865E79D5}"/>
              </a:ext>
            </a:extLst>
          </p:cNvPr>
          <p:cNvSpPr txBox="1"/>
          <p:nvPr/>
        </p:nvSpPr>
        <p:spPr>
          <a:xfrm>
            <a:off x="3827107" y="3624236"/>
            <a:ext cx="4137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happens to TPR if we increase the threshold to 0.9?</a:t>
            </a:r>
          </a:p>
          <a:p>
            <a:r>
              <a:rPr lang="en-US" dirty="0"/>
              <a:t>What about FPR?</a:t>
            </a:r>
          </a:p>
          <a:p>
            <a:r>
              <a:rPr lang="en-US" dirty="0"/>
              <a:t>What if we go the other way to 0.1?</a:t>
            </a:r>
          </a:p>
        </p:txBody>
      </p:sp>
    </p:spTree>
    <p:extLst>
      <p:ext uri="{BB962C8B-B14F-4D97-AF65-F5344CB8AC3E}">
        <p14:creationId xmlns:p14="http://schemas.microsoft.com/office/powerpoint/2010/main" val="19876382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12FEE-E916-7647-B665-7C49495DD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08E5C-4D1B-6947-9DE4-307E88D8D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3971496" cy="318135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To build a ROC curve:</a:t>
            </a:r>
            <a:endParaRPr lang="en-US" sz="800" dirty="0"/>
          </a:p>
          <a:p>
            <a:pPr indent="-285750"/>
            <a:r>
              <a:rPr lang="en-US" sz="1600" dirty="0"/>
              <a:t>Run the model and get the output probabilities</a:t>
            </a:r>
          </a:p>
          <a:p>
            <a:pPr indent="-285750"/>
            <a:r>
              <a:rPr lang="en-US" sz="1600" dirty="0"/>
              <a:t>For each value in range(0,1):</a:t>
            </a:r>
          </a:p>
          <a:p>
            <a:pPr marL="971550" lvl="1" indent="-514350"/>
            <a:r>
              <a:rPr lang="en-US" sz="1600" dirty="0"/>
              <a:t>Set value as threshold value</a:t>
            </a:r>
          </a:p>
          <a:p>
            <a:pPr marL="971550" lvl="1" indent="-514350"/>
            <a:r>
              <a:rPr lang="en-US" sz="1600" dirty="0"/>
              <a:t>Calculate predictions by comparing model output probabilities to threshold</a:t>
            </a:r>
          </a:p>
          <a:p>
            <a:pPr marL="971550" lvl="1" indent="-514350"/>
            <a:r>
              <a:rPr lang="en-US" sz="1600" dirty="0"/>
              <a:t>Compare the predictions to targets and calculate the TPR and FPR values</a:t>
            </a:r>
          </a:p>
          <a:p>
            <a:pPr indent="-285750"/>
            <a:r>
              <a:rPr lang="en-US" sz="1600" dirty="0"/>
              <a:t>Plot the values for all thresholds on a graph of TPR vs FPR</a:t>
            </a:r>
          </a:p>
        </p:txBody>
      </p:sp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DEC767B3-4C16-7D46-A420-B5EA0AC32FFF}"/>
              </a:ext>
            </a:extLst>
          </p:cNvPr>
          <p:cNvGraphicFramePr>
            <a:graphicFrameLocks noGrp="1"/>
          </p:cNvGraphicFramePr>
          <p:nvPr/>
        </p:nvGraphicFramePr>
        <p:xfrm>
          <a:off x="4661940" y="989173"/>
          <a:ext cx="4024860" cy="3392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810">
                  <a:extLst>
                    <a:ext uri="{9D8B030D-6E8A-4147-A177-3AD203B41FA5}">
                      <a16:colId xmlns:a16="http://schemas.microsoft.com/office/drawing/2014/main" val="2934718329"/>
                    </a:ext>
                  </a:extLst>
                </a:gridCol>
                <a:gridCol w="670810">
                  <a:extLst>
                    <a:ext uri="{9D8B030D-6E8A-4147-A177-3AD203B41FA5}">
                      <a16:colId xmlns:a16="http://schemas.microsoft.com/office/drawing/2014/main" val="3529200547"/>
                    </a:ext>
                  </a:extLst>
                </a:gridCol>
                <a:gridCol w="670810">
                  <a:extLst>
                    <a:ext uri="{9D8B030D-6E8A-4147-A177-3AD203B41FA5}">
                      <a16:colId xmlns:a16="http://schemas.microsoft.com/office/drawing/2014/main" val="1641927184"/>
                    </a:ext>
                  </a:extLst>
                </a:gridCol>
                <a:gridCol w="670810">
                  <a:extLst>
                    <a:ext uri="{9D8B030D-6E8A-4147-A177-3AD203B41FA5}">
                      <a16:colId xmlns:a16="http://schemas.microsoft.com/office/drawing/2014/main" val="3823206915"/>
                    </a:ext>
                  </a:extLst>
                </a:gridCol>
                <a:gridCol w="670810">
                  <a:extLst>
                    <a:ext uri="{9D8B030D-6E8A-4147-A177-3AD203B41FA5}">
                      <a16:colId xmlns:a16="http://schemas.microsoft.com/office/drawing/2014/main" val="2448525513"/>
                    </a:ext>
                  </a:extLst>
                </a:gridCol>
                <a:gridCol w="670810">
                  <a:extLst>
                    <a:ext uri="{9D8B030D-6E8A-4147-A177-3AD203B41FA5}">
                      <a16:colId xmlns:a16="http://schemas.microsoft.com/office/drawing/2014/main" val="2853479909"/>
                    </a:ext>
                  </a:extLst>
                </a:gridCol>
              </a:tblGrid>
              <a:tr h="423343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Model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Actual 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Thresh = 0.3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Thresh = 0.5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Thresh = 0.7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21363"/>
                  </a:ext>
                </a:extLst>
              </a:tr>
              <a:tr h="419304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26086"/>
                  </a:ext>
                </a:extLst>
              </a:tr>
              <a:tr h="419304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448794"/>
                  </a:ext>
                </a:extLst>
              </a:tr>
              <a:tr h="419304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675764"/>
                  </a:ext>
                </a:extLst>
              </a:tr>
              <a:tr h="419304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367873"/>
                  </a:ext>
                </a:extLst>
              </a:tr>
              <a:tr h="419304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611020"/>
                  </a:ext>
                </a:extLst>
              </a:tr>
              <a:tr h="419304">
                <a:tc gridSpan="3">
                  <a:txBody>
                    <a:bodyPr/>
                    <a:lstStyle/>
                    <a:p>
                      <a:r>
                        <a:rPr lang="en-US" sz="1200" dirty="0"/>
                        <a:t>TPR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2/2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2/2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1/2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108814"/>
                  </a:ext>
                </a:extLst>
              </a:tr>
              <a:tr h="419304">
                <a:tc gridSpan="3">
                  <a:txBody>
                    <a:bodyPr/>
                    <a:lstStyle/>
                    <a:p>
                      <a:r>
                        <a:rPr lang="en-US" sz="1200" dirty="0"/>
                        <a:t>FPR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2/3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1/3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0/3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490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28232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12FEE-E916-7647-B665-7C49495DD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08E5C-4D1B-6947-9DE4-307E88D8D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3971496" cy="318135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To build a ROC curve:</a:t>
            </a:r>
            <a:endParaRPr lang="en-US" sz="800" dirty="0"/>
          </a:p>
          <a:p>
            <a:pPr indent="-285750"/>
            <a:r>
              <a:rPr lang="en-US" sz="1600" dirty="0"/>
              <a:t>Run the model and get the output probabilities</a:t>
            </a:r>
          </a:p>
          <a:p>
            <a:pPr indent="-285750"/>
            <a:r>
              <a:rPr lang="en-US" sz="1600" dirty="0"/>
              <a:t>For each value in range(0,1):</a:t>
            </a:r>
          </a:p>
          <a:p>
            <a:pPr marL="971550" lvl="1" indent="-514350"/>
            <a:r>
              <a:rPr lang="en-US" sz="1600" dirty="0"/>
              <a:t>Set value as threshold value</a:t>
            </a:r>
          </a:p>
          <a:p>
            <a:pPr marL="971550" lvl="1" indent="-514350"/>
            <a:r>
              <a:rPr lang="en-US" sz="1600" dirty="0"/>
              <a:t>Generate predictions by comparing model output probabilities to threshold</a:t>
            </a:r>
          </a:p>
          <a:p>
            <a:pPr marL="971550" lvl="1" indent="-514350"/>
            <a:r>
              <a:rPr lang="en-US" sz="1600" dirty="0"/>
              <a:t>Compare the predictions to targets and calculate the TPR and FPR values</a:t>
            </a:r>
          </a:p>
          <a:p>
            <a:pPr indent="-285750"/>
            <a:r>
              <a:rPr lang="en-US" sz="1600" dirty="0"/>
              <a:t>Plot the values for all thresholds on a graph of TPR vs FPR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E441BB-2EC4-8542-B657-4C3DFF3B7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713" y="1309860"/>
            <a:ext cx="3547422" cy="28624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7A2912-E210-C945-BDC4-0F6F4D258D75}"/>
              </a:ext>
            </a:extLst>
          </p:cNvPr>
          <p:cNvSpPr/>
          <p:nvPr/>
        </p:nvSpPr>
        <p:spPr>
          <a:xfrm>
            <a:off x="5376672" y="4137108"/>
            <a:ext cx="3310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i="1" dirty="0"/>
              <a:t>Image source: https://</a:t>
            </a:r>
            <a:r>
              <a:rPr lang="en-US" sz="700" i="1" dirty="0" err="1"/>
              <a:t>developers.google.com</a:t>
            </a:r>
            <a:r>
              <a:rPr lang="en-US" sz="700" i="1" dirty="0"/>
              <a:t>/machine-learning/crash-course/classification/roc-and-</a:t>
            </a:r>
            <a:r>
              <a:rPr lang="en-US" sz="700" i="1" dirty="0" err="1"/>
              <a:t>auc</a:t>
            </a:r>
            <a:endParaRPr lang="en-US" sz="700" i="1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C6E1C4-A205-AA42-8130-40707156BCF7}"/>
              </a:ext>
            </a:extLst>
          </p:cNvPr>
          <p:cNvGrpSpPr/>
          <p:nvPr/>
        </p:nvGrpSpPr>
        <p:grpSpPr>
          <a:xfrm>
            <a:off x="4572901" y="614656"/>
            <a:ext cx="1117665" cy="782235"/>
            <a:chOff x="4428696" y="532998"/>
            <a:chExt cx="1395786" cy="78223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C3414B3-8F65-4749-8055-8A5407B1F9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85940" y="532998"/>
              <a:ext cx="480780" cy="326792"/>
            </a:xfrm>
            <a:prstGeom prst="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" rIns="18288" rtlCol="0" anchor="ctr"/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True positives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FEE7900-3D13-2647-94AD-960A2130B5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28696" y="988441"/>
              <a:ext cx="480780" cy="326792"/>
            </a:xfrm>
            <a:prstGeom prst="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" rIns="18288" rtlCol="0" anchor="ctr"/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True positives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FF869-EFD5-F142-8325-67EB83AB5A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22237" y="986894"/>
              <a:ext cx="480780" cy="326792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" rIns="18288" rtlCol="0" anchor="ctr"/>
            <a:lstStyle/>
            <a:p>
              <a:pPr algn="ctr"/>
              <a:r>
                <a:rPr lang="en-US" sz="600" dirty="0"/>
                <a:t>False negatives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F1B2D14-2193-E747-AE67-D6CB2A6FB49B}"/>
                </a:ext>
              </a:extLst>
            </p:cNvPr>
            <p:cNvCxnSpPr/>
            <p:nvPr/>
          </p:nvCxnSpPr>
          <p:spPr>
            <a:xfrm>
              <a:off x="4428696" y="926984"/>
              <a:ext cx="139578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CCF47B-9F5A-EE48-AABB-ED0A93113868}"/>
                </a:ext>
              </a:extLst>
            </p:cNvPr>
            <p:cNvSpPr txBox="1"/>
            <p:nvPr/>
          </p:nvSpPr>
          <p:spPr>
            <a:xfrm>
              <a:off x="5003561" y="1035459"/>
              <a:ext cx="214698" cy="231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+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1F7E713-88BC-F948-B8C1-B6B448998B78}"/>
              </a:ext>
            </a:extLst>
          </p:cNvPr>
          <p:cNvGrpSpPr/>
          <p:nvPr/>
        </p:nvGrpSpPr>
        <p:grpSpPr>
          <a:xfrm>
            <a:off x="7961729" y="3239507"/>
            <a:ext cx="1026826" cy="774483"/>
            <a:chOff x="7749915" y="3188066"/>
            <a:chExt cx="1446551" cy="77448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C7CDDDA-ECC9-6B40-8D29-617EA89ECA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26792" y="3188066"/>
              <a:ext cx="483658" cy="323555"/>
            </a:xfrm>
            <a:prstGeom prst="rect">
              <a:avLst/>
            </a:prstGeom>
            <a:solidFill>
              <a:srgbClr val="C0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" rIns="18288" rtlCol="0" anchor="ctr"/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False positives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EB59C64-A668-8744-ACDD-940D6D8886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12808" y="3632439"/>
              <a:ext cx="483658" cy="323555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" rIns="18288" rtlCol="0" anchor="ctr"/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True negatives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DC56BE5-4FE2-6041-94C3-E1590EA226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49915" y="3632439"/>
              <a:ext cx="483658" cy="323555"/>
            </a:xfrm>
            <a:prstGeom prst="rect">
              <a:avLst/>
            </a:prstGeom>
            <a:solidFill>
              <a:srgbClr val="C0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" rIns="18288" rtlCol="0" anchor="ctr"/>
            <a:lstStyle/>
            <a:p>
              <a:pPr algn="ctr"/>
              <a:r>
                <a:rPr lang="en-US" sz="600" dirty="0"/>
                <a:t>False positives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BE56768-4C9F-854D-AC85-97C4D6AB89E1}"/>
                </a:ext>
              </a:extLst>
            </p:cNvPr>
            <p:cNvCxnSpPr/>
            <p:nvPr/>
          </p:nvCxnSpPr>
          <p:spPr>
            <a:xfrm>
              <a:off x="7766811" y="3578150"/>
              <a:ext cx="140414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D3672A-F6F9-CE43-A2B6-ECF13BEC7A88}"/>
                </a:ext>
              </a:extLst>
            </p:cNvPr>
            <p:cNvSpPr txBox="1"/>
            <p:nvPr/>
          </p:nvSpPr>
          <p:spPr>
            <a:xfrm>
              <a:off x="8345118" y="3685550"/>
              <a:ext cx="2159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30172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480A2-BACB-6043-8822-3740A9FDC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Under ROC (AUROC)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45F54-0FAF-FC4D-98EC-5FB464350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3840480" cy="3181350"/>
          </a:xfrm>
        </p:spPr>
        <p:txBody>
          <a:bodyPr/>
          <a:lstStyle/>
          <a:p>
            <a:r>
              <a:rPr lang="en-US" sz="1600" dirty="0"/>
              <a:t>A common error metric for classification models is AUROC</a:t>
            </a:r>
          </a:p>
          <a:p>
            <a:r>
              <a:rPr lang="en-US" sz="1600" dirty="0"/>
              <a:t>This represents the area under the ROC curve</a:t>
            </a:r>
          </a:p>
          <a:p>
            <a:r>
              <a:rPr lang="en-US" sz="1600" dirty="0"/>
              <a:t>A perfect classifier will have have AUROC=1</a:t>
            </a:r>
          </a:p>
          <a:p>
            <a:r>
              <a:rPr lang="en-US" sz="1600" dirty="0"/>
              <a:t>A random classifier will have AUROC=0.5</a:t>
            </a:r>
          </a:p>
          <a:p>
            <a:pPr lvl="1"/>
            <a:r>
              <a:rPr lang="en-US" sz="1100" dirty="0"/>
              <a:t>Why? See: </a:t>
            </a:r>
            <a:r>
              <a:rPr lang="en-US" sz="1100" dirty="0">
                <a:hlinkClick r:id="rId2"/>
              </a:rPr>
              <a:t>https://datascience.stackexchange.com/questions/31872/auc-roc-of-a-random-classifier</a:t>
            </a:r>
            <a:endParaRPr lang="en-US" sz="1100" dirty="0"/>
          </a:p>
          <a:p>
            <a:r>
              <a:rPr lang="en-US" sz="1600" dirty="0"/>
              <a:t>Therefore, a model should have an AUROC between 0.5 and 1 (higher is better)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AFAABD-2E16-A04C-8EDC-27C35FFD5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00151"/>
            <a:ext cx="4277527" cy="31813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306FD83-5B31-EB45-97E8-A23DB973CACD}"/>
              </a:ext>
            </a:extLst>
          </p:cNvPr>
          <p:cNvSpPr/>
          <p:nvPr/>
        </p:nvSpPr>
        <p:spPr>
          <a:xfrm>
            <a:off x="4983481" y="4381501"/>
            <a:ext cx="34757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i="1" dirty="0"/>
              <a:t>https://</a:t>
            </a:r>
            <a:r>
              <a:rPr lang="en-US" sz="700" i="1" dirty="0" err="1"/>
              <a:t>en.wikipedia.org</a:t>
            </a:r>
            <a:r>
              <a:rPr lang="en-US" sz="700" i="1" dirty="0"/>
              <a:t>/wiki/</a:t>
            </a:r>
            <a:r>
              <a:rPr lang="en-US" sz="700" i="1" dirty="0" err="1"/>
              <a:t>Receiver_operating_characteristic</a:t>
            </a:r>
            <a:r>
              <a:rPr lang="en-US" sz="700" i="1" dirty="0"/>
              <a:t>#/media/</a:t>
            </a:r>
            <a:r>
              <a:rPr lang="en-US" sz="700" i="1" dirty="0" err="1"/>
              <a:t>File:Roc-draft-xkcd-style.svg</a:t>
            </a:r>
            <a:endParaRPr lang="en-US" sz="700" i="1" dirty="0"/>
          </a:p>
        </p:txBody>
      </p:sp>
    </p:spTree>
    <p:extLst>
      <p:ext uri="{BB962C8B-B14F-4D97-AF65-F5344CB8AC3E}">
        <p14:creationId xmlns:p14="http://schemas.microsoft.com/office/powerpoint/2010/main" val="6975255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A2DAC25-1186-D84D-8C07-8895A4104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60" y="1879727"/>
            <a:ext cx="3182923" cy="232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4FC666-4CCD-E04F-810D-DFE098A72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Precision-Recall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0EF57-7836-BF46-85D9-6506747F6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3865390" cy="3181350"/>
          </a:xfrm>
        </p:spPr>
        <p:txBody>
          <a:bodyPr/>
          <a:lstStyle/>
          <a:p>
            <a:r>
              <a:rPr lang="en-US" sz="1600" dirty="0"/>
              <a:t>Another evaluation technique is the precision-recall (PR) curve</a:t>
            </a:r>
          </a:p>
          <a:p>
            <a:r>
              <a:rPr lang="en-US" sz="1600" dirty="0"/>
              <a:t>This measures the tradeoff between recall and precision as the model threshold is varied (just like we did for the ROC)</a:t>
            </a:r>
          </a:p>
          <a:p>
            <a:r>
              <a:rPr lang="en-US" sz="1600" dirty="0"/>
              <a:t>PR curves are especially useful if we have high class imbalance (e.g. a lot of 0’s and only a few 1’s)</a:t>
            </a:r>
          </a:p>
          <a:p>
            <a:pPr lvl="1"/>
            <a:r>
              <a:rPr lang="en-US" sz="1400" dirty="0"/>
              <a:t>Unlike ROC curves, they do not factor in True Negatives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C26CFB2-B2B0-014C-8C47-7AAB32A023C3}"/>
              </a:ext>
            </a:extLst>
          </p:cNvPr>
          <p:cNvGrpSpPr/>
          <p:nvPr/>
        </p:nvGrpSpPr>
        <p:grpSpPr>
          <a:xfrm>
            <a:off x="4399976" y="1039130"/>
            <a:ext cx="1117665" cy="782235"/>
            <a:chOff x="4428696" y="532998"/>
            <a:chExt cx="1395786" cy="78223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AA7EBF1-41AD-7F4E-B829-EC173C9BFC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85940" y="532998"/>
              <a:ext cx="480780" cy="326792"/>
            </a:xfrm>
            <a:prstGeom prst="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" rIns="18288" rtlCol="0" anchor="ctr"/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True positives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DDF5A68-FC51-0C45-A308-77C365304E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28696" y="988441"/>
              <a:ext cx="480780" cy="326792"/>
            </a:xfrm>
            <a:prstGeom prst="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" rIns="18288" rtlCol="0" anchor="ctr"/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True positives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CCDD148-D346-7448-A146-0DB2D689C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22237" y="986894"/>
              <a:ext cx="480780" cy="326792"/>
            </a:xfrm>
            <a:prstGeom prst="rect">
              <a:avLst/>
            </a:prstGeom>
            <a:solidFill>
              <a:srgbClr val="C0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" rIns="18288" rtlCol="0" anchor="ctr"/>
            <a:lstStyle/>
            <a:p>
              <a:pPr algn="ctr"/>
              <a:r>
                <a:rPr lang="en-US" sz="600" dirty="0"/>
                <a:t>False positives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901580E-05AE-A74A-B9CB-57874C035350}"/>
                </a:ext>
              </a:extLst>
            </p:cNvPr>
            <p:cNvCxnSpPr/>
            <p:nvPr/>
          </p:nvCxnSpPr>
          <p:spPr>
            <a:xfrm>
              <a:off x="4428696" y="926984"/>
              <a:ext cx="139578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E82D8D-D2AB-7949-8DC1-16D2C0B3AAC4}"/>
                </a:ext>
              </a:extLst>
            </p:cNvPr>
            <p:cNvSpPr txBox="1"/>
            <p:nvPr/>
          </p:nvSpPr>
          <p:spPr>
            <a:xfrm>
              <a:off x="5003561" y="1035459"/>
              <a:ext cx="214698" cy="231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+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D92F1DA-1B16-AC4A-AF54-5D876810E074}"/>
              </a:ext>
            </a:extLst>
          </p:cNvPr>
          <p:cNvSpPr/>
          <p:nvPr/>
        </p:nvSpPr>
        <p:spPr>
          <a:xfrm>
            <a:off x="5118278" y="4602261"/>
            <a:ext cx="306657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i="1" dirty="0"/>
              <a:t>Image source: https://scikit-</a:t>
            </a:r>
            <a:r>
              <a:rPr lang="en-US" sz="700" i="1" dirty="0" err="1"/>
              <a:t>learn.org</a:t>
            </a:r>
            <a:r>
              <a:rPr lang="en-US" sz="700" i="1" dirty="0"/>
              <a:t>/stable/</a:t>
            </a:r>
            <a:r>
              <a:rPr lang="en-US" sz="700" i="1" dirty="0" err="1"/>
              <a:t>auto_examples</a:t>
            </a:r>
            <a:r>
              <a:rPr lang="en-US" sz="700" i="1" dirty="0"/>
              <a:t>/</a:t>
            </a:r>
            <a:r>
              <a:rPr lang="en-US" sz="700" i="1" dirty="0" err="1"/>
              <a:t>model_selection</a:t>
            </a:r>
            <a:r>
              <a:rPr lang="en-US" sz="700" i="1" dirty="0"/>
              <a:t>/plot_precision_recall.html#sphx-glr-auto-examples-model-selection-plot-precision-recall-py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3C4307-47E2-8A49-8464-3918F76B7A21}"/>
              </a:ext>
            </a:extLst>
          </p:cNvPr>
          <p:cNvGrpSpPr/>
          <p:nvPr/>
        </p:nvGrpSpPr>
        <p:grpSpPr>
          <a:xfrm>
            <a:off x="7781121" y="3558236"/>
            <a:ext cx="1117665" cy="782235"/>
            <a:chOff x="4428696" y="532998"/>
            <a:chExt cx="1395786" cy="78223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A4ADB32-1BAF-5043-831A-E83AD674C5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85940" y="532998"/>
              <a:ext cx="480780" cy="326792"/>
            </a:xfrm>
            <a:prstGeom prst="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" rIns="18288" rtlCol="0" anchor="ctr"/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True positives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81E284-08E7-0B4E-B836-4A4CA38569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28696" y="988441"/>
              <a:ext cx="480780" cy="326792"/>
            </a:xfrm>
            <a:prstGeom prst="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" rIns="18288" rtlCol="0" anchor="ctr"/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True positives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98E4598-8078-7C49-83CB-8222F4067F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22237" y="986894"/>
              <a:ext cx="480780" cy="326792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" rIns="18288" rtlCol="0" anchor="ctr"/>
            <a:lstStyle/>
            <a:p>
              <a:pPr algn="ctr"/>
              <a:r>
                <a:rPr lang="en-US" sz="600" dirty="0"/>
                <a:t>False negatives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0A1CEDD-FAC3-5F4A-B21B-3361AEE867F1}"/>
                </a:ext>
              </a:extLst>
            </p:cNvPr>
            <p:cNvCxnSpPr/>
            <p:nvPr/>
          </p:nvCxnSpPr>
          <p:spPr>
            <a:xfrm>
              <a:off x="4428696" y="926984"/>
              <a:ext cx="139578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A9333F-E4C5-C34E-9D40-386F2AB8D7D8}"/>
                </a:ext>
              </a:extLst>
            </p:cNvPr>
            <p:cNvSpPr txBox="1"/>
            <p:nvPr/>
          </p:nvSpPr>
          <p:spPr>
            <a:xfrm>
              <a:off x="5003561" y="1035459"/>
              <a:ext cx="214698" cy="231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3985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F13F5B-6FDC-BF6C-69A2-69366BF10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794" y="724108"/>
            <a:ext cx="5732411" cy="382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913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00E04-5CB8-7F4C-8E11-6D2B276B3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Confusion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6FB69-6632-004A-940A-FA4B1305B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4017364" cy="318135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800" dirty="0"/>
              <a:t>The multiclass confusion matrix shows us where the classifier model is struggling to differentiate between classes</a:t>
            </a:r>
          </a:p>
          <a:p>
            <a:pPr>
              <a:spcAft>
                <a:spcPts val="600"/>
              </a:spcAft>
            </a:pPr>
            <a:r>
              <a:rPr lang="en-US" sz="1800" dirty="0"/>
              <a:t>A perfect classifier would have values only on the diagonals</a:t>
            </a:r>
          </a:p>
          <a:p>
            <a:pPr>
              <a:spcAft>
                <a:spcPts val="600"/>
              </a:spcAft>
            </a:pPr>
            <a:r>
              <a:rPr lang="en-US" sz="1800" dirty="0"/>
              <a:t>To plot the confusion matrix we use scikit </a:t>
            </a:r>
            <a:r>
              <a:rPr lang="en-US" sz="1800" dirty="0" err="1"/>
              <a:t>learn’s</a:t>
            </a:r>
            <a:r>
              <a:rPr lang="en-US" sz="1800" dirty="0"/>
              <a:t> </a:t>
            </a:r>
            <a:r>
              <a:rPr lang="en-US" sz="1800" dirty="0" err="1"/>
              <a:t>plot_confusion_matrix</a:t>
            </a:r>
            <a:r>
              <a:rPr lang="en-US" sz="1800" dirty="0"/>
              <a:t>() method</a:t>
            </a:r>
          </a:p>
        </p:txBody>
      </p:sp>
      <p:pic>
        <p:nvPicPr>
          <p:cNvPr id="11266" name="Picture 2" descr="Image for post">
            <a:extLst>
              <a:ext uri="{FF2B5EF4-FFF2-40B4-BE49-F238E27FC236}">
                <a16:creationId xmlns:a16="http://schemas.microsoft.com/office/drawing/2014/main" id="{E5F09F1B-A2A3-B44D-8E06-1F5D7B262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438" y="1063625"/>
            <a:ext cx="4034619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6039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5135F-2202-9A4C-949C-30C2A1928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Confusion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C6778-95E6-4545-8235-87C5AE9E5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4054839" cy="3181350"/>
          </a:xfrm>
        </p:spPr>
        <p:txBody>
          <a:bodyPr/>
          <a:lstStyle/>
          <a:p>
            <a:r>
              <a:rPr lang="en-US" sz="1800" dirty="0"/>
              <a:t>We can calculate the same metrics as we did before, but now we do it </a:t>
            </a:r>
            <a:r>
              <a:rPr lang="en-US" sz="1800" u="sng" dirty="0"/>
              <a:t>for each class</a:t>
            </a:r>
          </a:p>
          <a:p>
            <a:r>
              <a:rPr lang="en-US" sz="1800" dirty="0"/>
              <a:t>Scikit learn will do this for us using the </a:t>
            </a:r>
            <a:r>
              <a:rPr lang="en-US" sz="1800" dirty="0" err="1"/>
              <a:t>classification_report</a:t>
            </a:r>
            <a:r>
              <a:rPr lang="en-US" sz="1800" dirty="0"/>
              <a:t>() method</a:t>
            </a:r>
          </a:p>
          <a:p>
            <a:r>
              <a:rPr lang="en-US" sz="1800" dirty="0"/>
              <a:t>We can also report  overall “macro-averaged” precision and recall using a simple average across all classes</a:t>
            </a:r>
          </a:p>
        </p:txBody>
      </p:sp>
      <p:pic>
        <p:nvPicPr>
          <p:cNvPr id="12290" name="Picture 2" descr="Image for post">
            <a:extLst>
              <a:ext uri="{FF2B5EF4-FFF2-40B4-BE49-F238E27FC236}">
                <a16:creationId xmlns:a16="http://schemas.microsoft.com/office/drawing/2014/main" id="{900E02C4-4B7C-D64F-84AD-292DD1CD9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932" y="1200151"/>
            <a:ext cx="3368894" cy="318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6B2D046-BACE-B74F-90DA-83E157031A12}"/>
              </a:ext>
            </a:extLst>
          </p:cNvPr>
          <p:cNvSpPr/>
          <p:nvPr/>
        </p:nvSpPr>
        <p:spPr>
          <a:xfrm>
            <a:off x="5009932" y="4689472"/>
            <a:ext cx="32752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i="1" dirty="0"/>
              <a:t>Image source: https://</a:t>
            </a:r>
            <a:r>
              <a:rPr lang="en-US" sz="700" i="1" dirty="0" err="1"/>
              <a:t>towardsdatascience.com</a:t>
            </a:r>
            <a:r>
              <a:rPr lang="en-US" sz="700" i="1" dirty="0"/>
              <a:t>/multi-class-classification-extracting-performance-metrics-from-the-confusion-matrix-b379b427a872</a:t>
            </a:r>
          </a:p>
        </p:txBody>
      </p:sp>
    </p:spTree>
    <p:extLst>
      <p:ext uri="{BB962C8B-B14F-4D97-AF65-F5344CB8AC3E}">
        <p14:creationId xmlns:p14="http://schemas.microsoft.com/office/powerpoint/2010/main" val="10512847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9E6D4-C9F6-794A-A24F-C124E04FF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baseline="-25000" dirty="0"/>
              <a:t>1</a:t>
            </a:r>
            <a:r>
              <a:rPr lang="en-US" dirty="0"/>
              <a:t> 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75A13D-2E0A-8746-909F-0E34E629B8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1800" dirty="0"/>
                  <a:t>Precision or recall alone do not give us the whole picture of how well our classifier is doing, particularly for data with high class imbalance</a:t>
                </a:r>
              </a:p>
              <a:p>
                <a:pPr lvl="1"/>
                <a:r>
                  <a:rPr lang="en-US" sz="1400" dirty="0"/>
                  <a:t>We can use the F</a:t>
                </a:r>
                <a:r>
                  <a:rPr lang="en-US" sz="1400" baseline="-25000" dirty="0"/>
                  <a:t>1</a:t>
                </a:r>
                <a:r>
                  <a:rPr lang="en-US" sz="1400" dirty="0"/>
                  <a:t> score, which takes both precision and recall into account</a:t>
                </a:r>
                <a:endParaRPr lang="en-US" sz="1800" dirty="0"/>
              </a:p>
              <a:p>
                <a:endParaRPr lang="en-US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=2∗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  <a:p>
                <a:endParaRPr lang="en-US" sz="1000" dirty="0"/>
              </a:p>
              <a:p>
                <a:r>
                  <a:rPr lang="en-US" sz="1800" dirty="0"/>
                  <a:t>This is common in academic papers but needs to be used carefully, because it gives equal weight to precision and recall</a:t>
                </a:r>
              </a:p>
              <a:p>
                <a:pPr lvl="1"/>
                <a:r>
                  <a:rPr lang="en-US" sz="1600" dirty="0"/>
                  <a:t>E.g. classifying a healthy person as sick can have very different consequences as classifying a sick person as healthy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75A13D-2E0A-8746-909F-0E34E629B8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3" t="-794" r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2836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0BACE-8286-3A46-A350-89B4A05F7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2210896"/>
            <a:ext cx="7772400" cy="1021556"/>
          </a:xfrm>
        </p:spPr>
        <p:txBody>
          <a:bodyPr/>
          <a:lstStyle/>
          <a:p>
            <a:r>
              <a:rPr lang="en-US" dirty="0"/>
              <a:t>DEMO: Classification metrics</a:t>
            </a:r>
          </a:p>
        </p:txBody>
      </p:sp>
    </p:spTree>
    <p:extLst>
      <p:ext uri="{BB962C8B-B14F-4D97-AF65-F5344CB8AC3E}">
        <p14:creationId xmlns:p14="http://schemas.microsoft.com/office/powerpoint/2010/main" val="25169376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7AD16-2223-2440-8E38-0E817FCC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Wrap-Up: Metric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CCB67-871C-2F44-B51F-C093685E7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1800" dirty="0"/>
              <a:t>Selecting proper metrics is a key activity of Step 1 of the CRISP-DM process: Business Understanding</a:t>
            </a:r>
          </a:p>
          <a:p>
            <a:pPr>
              <a:spcAft>
                <a:spcPts val="600"/>
              </a:spcAft>
            </a:pPr>
            <a:r>
              <a:rPr lang="en-US" sz="1800" dirty="0"/>
              <a:t>What we have discussed today is “</a:t>
            </a:r>
            <a:r>
              <a:rPr lang="en-US" sz="1800" u="sng" dirty="0"/>
              <a:t>output</a:t>
            </a:r>
            <a:r>
              <a:rPr lang="en-US" sz="1800" dirty="0"/>
              <a:t> metrics”, but it is even more important to consider “</a:t>
            </a:r>
            <a:r>
              <a:rPr lang="en-US" sz="1800" u="sng" dirty="0"/>
              <a:t>outcome</a:t>
            </a:r>
            <a:r>
              <a:rPr lang="en-US" sz="1800" dirty="0"/>
              <a:t> metrics”</a:t>
            </a:r>
          </a:p>
          <a:p>
            <a:pPr>
              <a:spcAft>
                <a:spcPts val="600"/>
              </a:spcAft>
            </a:pPr>
            <a:r>
              <a:rPr lang="en-US" sz="1800" dirty="0"/>
              <a:t>Your choice of metric should reflect the nature of your problem and the consequences of being wrong</a:t>
            </a:r>
          </a:p>
          <a:p>
            <a:pPr lvl="1">
              <a:spcAft>
                <a:spcPts val="600"/>
              </a:spcAft>
            </a:pPr>
            <a:r>
              <a:rPr lang="en-US" sz="1400" dirty="0"/>
              <a:t>E.g. for a regression problem, is it much worse to be very wrong a few times, or a little wrong a lot of times?</a:t>
            </a:r>
          </a:p>
          <a:p>
            <a:pPr lvl="1">
              <a:spcAft>
                <a:spcPts val="600"/>
              </a:spcAft>
            </a:pPr>
            <a:r>
              <a:rPr lang="en-US" sz="1400" dirty="0"/>
              <a:t>Or, for a classification problem, are false positives or false negatives worse?</a:t>
            </a:r>
          </a:p>
        </p:txBody>
      </p:sp>
    </p:spTree>
    <p:extLst>
      <p:ext uri="{BB962C8B-B14F-4D97-AF65-F5344CB8AC3E}">
        <p14:creationId xmlns:p14="http://schemas.microsoft.com/office/powerpoint/2010/main" val="4036505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619167-99BE-D7D5-4CD4-91075546C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87" y="656328"/>
            <a:ext cx="6903025" cy="405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684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9545E-4CC6-845E-0073-23AF4E97F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simpler systems better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2124D-7E3B-8851-A5BA-0D0D5E416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4756826" cy="318135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600" dirty="0"/>
              <a:t>Easier to build, scale and maintain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Lower operational costs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Generalize better and are more robust to data drift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Do not necessarily perform worse than complex models</a:t>
            </a:r>
          </a:p>
          <a:p>
            <a:pPr lvl="1"/>
            <a:r>
              <a:rPr lang="en-US" sz="1100" dirty="0">
                <a:hlinkClick r:id="rId3"/>
              </a:rPr>
              <a:t>Tree-based models &gt; deep neural networks</a:t>
            </a:r>
            <a:r>
              <a:rPr lang="en-US" sz="1100" dirty="0"/>
              <a:t> on 45 mid-sized tabular datasets</a:t>
            </a:r>
          </a:p>
          <a:p>
            <a:pPr lvl="1"/>
            <a:r>
              <a:rPr lang="en-US" sz="1100" dirty="0">
                <a:hlinkClick r:id="rId4"/>
              </a:rPr>
              <a:t>Simple averaging ≥ complex optimizers</a:t>
            </a:r>
            <a:r>
              <a:rPr lang="en-US" sz="1100" dirty="0"/>
              <a:t> on multi-task learning problems</a:t>
            </a:r>
          </a:p>
          <a:p>
            <a:pPr lvl="1"/>
            <a:r>
              <a:rPr lang="en-US" sz="1100" dirty="0">
                <a:hlinkClick r:id="rId5"/>
              </a:rPr>
              <a:t>Simple methods &gt; complex methods</a:t>
            </a:r>
            <a:r>
              <a:rPr lang="en-US" sz="1100" dirty="0"/>
              <a:t> in forecasting accuracy across 32 papers</a:t>
            </a:r>
          </a:p>
          <a:p>
            <a:pPr lvl="1"/>
            <a:r>
              <a:rPr lang="en-US" sz="1100" dirty="0">
                <a:hlinkClick r:id="rId6"/>
              </a:rPr>
              <a:t>Dot product &gt; neural collaborative filtering</a:t>
            </a:r>
            <a:r>
              <a:rPr lang="en-US" sz="1100" dirty="0"/>
              <a:t> in item recommendation and retrieval</a:t>
            </a:r>
          </a:p>
          <a:p>
            <a:pPr lvl="1"/>
            <a:endParaRPr lang="en-US" sz="1100" dirty="0"/>
          </a:p>
          <a:p>
            <a:pPr>
              <a:spcAft>
                <a:spcPts val="600"/>
              </a:spcAft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0D75C8-E71E-C336-7315-30F58CA8BE8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327"/>
          <a:stretch/>
        </p:blipFill>
        <p:spPr>
          <a:xfrm>
            <a:off x="5476672" y="1200151"/>
            <a:ext cx="3083668" cy="17395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3F77FD-6F93-EA20-91B9-72A0E7208F48}"/>
              </a:ext>
            </a:extLst>
          </p:cNvPr>
          <p:cNvSpPr txBox="1"/>
          <p:nvPr/>
        </p:nvSpPr>
        <p:spPr>
          <a:xfrm>
            <a:off x="5369668" y="3076240"/>
            <a:ext cx="35019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i="1" dirty="0"/>
              <a:t>Recommended article: https://</a:t>
            </a:r>
            <a:r>
              <a:rPr lang="en-US" sz="900" i="1" dirty="0" err="1"/>
              <a:t>eugeneyan.com</a:t>
            </a:r>
            <a:r>
              <a:rPr lang="en-US" sz="900" i="1" dirty="0"/>
              <a:t>/writing/simplicity/</a:t>
            </a:r>
          </a:p>
        </p:txBody>
      </p:sp>
    </p:spTree>
    <p:extLst>
      <p:ext uri="{BB962C8B-B14F-4D97-AF65-F5344CB8AC3E}">
        <p14:creationId xmlns:p14="http://schemas.microsoft.com/office/powerpoint/2010/main" val="1184619732"/>
      </p:ext>
    </p:extLst>
  </p:cSld>
  <p:clrMapOvr>
    <a:masterClrMapping/>
  </p:clrMapOvr>
</p:sld>
</file>

<file path=ppt/theme/theme1.xml><?xml version="1.0" encoding="utf-8"?>
<a:theme xmlns:a="http://schemas.openxmlformats.org/drawingml/2006/main" name="pratt-template-aerial-w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att-template-photo-2019  -  Compatibility Mode" id="{D42B5714-30A2-CD4D-AF08-507A411B0D58}" vid="{297FEE61-2E36-AA47-ADC1-104B8049EC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50797</TotalTime>
  <Words>4079</Words>
  <Application>Microsoft Macintosh PowerPoint</Application>
  <PresentationFormat>On-screen Show (16:9)</PresentationFormat>
  <Paragraphs>649</Paragraphs>
  <Slides>74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9" baseType="lpstr">
      <vt:lpstr>Arial</vt:lpstr>
      <vt:lpstr>Open Sans</vt:lpstr>
      <vt:lpstr>Cambria Math</vt:lpstr>
      <vt:lpstr>Calibri</vt:lpstr>
      <vt:lpstr>pratt-template-aerial-wide</vt:lpstr>
      <vt:lpstr>AIPI520 Week 2: Modeling Process</vt:lpstr>
      <vt:lpstr>Modeling Process</vt:lpstr>
      <vt:lpstr>Algorithm selection</vt:lpstr>
      <vt:lpstr>Computational cost</vt:lpstr>
      <vt:lpstr>Performance vs Interpretability</vt:lpstr>
      <vt:lpstr>Occam’s Razor</vt:lpstr>
      <vt:lpstr>PowerPoint Presentation</vt:lpstr>
      <vt:lpstr>PowerPoint Presentation</vt:lpstr>
      <vt:lpstr>Why are simpler systems better</vt:lpstr>
      <vt:lpstr>Algorithm selection best practice</vt:lpstr>
      <vt:lpstr>Model Evaluation</vt:lpstr>
      <vt:lpstr>Training &amp; Test Sets</vt:lpstr>
      <vt:lpstr>Sampling</vt:lpstr>
      <vt:lpstr>Nonprobability sampling</vt:lpstr>
      <vt:lpstr>Nonprobability sampling</vt:lpstr>
      <vt:lpstr>Random sampling</vt:lpstr>
      <vt:lpstr>Sampling for test set</vt:lpstr>
      <vt:lpstr>Data Leakage</vt:lpstr>
      <vt:lpstr>Data Leakage</vt:lpstr>
      <vt:lpstr>Data Leakage</vt:lpstr>
      <vt:lpstr>Common causes of data leakage</vt:lpstr>
      <vt:lpstr>Comparing Models</vt:lpstr>
      <vt:lpstr>Comparing models- validation sets</vt:lpstr>
      <vt:lpstr>Question</vt:lpstr>
      <vt:lpstr>Cross-Validation</vt:lpstr>
      <vt:lpstr>K-Folds Cross Validation</vt:lpstr>
      <vt:lpstr>K-Folds Cross Validation</vt:lpstr>
      <vt:lpstr>Other types of cross-validation</vt:lpstr>
      <vt:lpstr>Why use cross-validation?</vt:lpstr>
      <vt:lpstr>CV and Model Evaluation</vt:lpstr>
      <vt:lpstr>CV using Scikit-learn</vt:lpstr>
      <vt:lpstr>Model Selection:  The Bias-Variance Tradeoff</vt:lpstr>
      <vt:lpstr>Model Complexity</vt:lpstr>
      <vt:lpstr>Bias and Variance</vt:lpstr>
      <vt:lpstr>Bias – Variance Tradeoff</vt:lpstr>
      <vt:lpstr>Bias – Variance Tradeoff</vt:lpstr>
      <vt:lpstr>Underfitting vs. Overfitting</vt:lpstr>
      <vt:lpstr>Underfitting vs. Overfitting</vt:lpstr>
      <vt:lpstr>How do we recognize overfitting?</vt:lpstr>
      <vt:lpstr>Finding the optimal model</vt:lpstr>
      <vt:lpstr>DEMO: Validation Curves</vt:lpstr>
      <vt:lpstr>Metrics</vt:lpstr>
      <vt:lpstr>Outcomes vs. Outputs</vt:lpstr>
      <vt:lpstr>Outcomes vs. Outputs</vt:lpstr>
      <vt:lpstr>Thought Exercise</vt:lpstr>
      <vt:lpstr>Hypothesis</vt:lpstr>
      <vt:lpstr>Hypothesis</vt:lpstr>
      <vt:lpstr>Baselines</vt:lpstr>
      <vt:lpstr>Regression Error Metrics</vt:lpstr>
      <vt:lpstr>MSE, MAE and MAPE</vt:lpstr>
      <vt:lpstr>Example: MAE vs. MSE/RMSE</vt:lpstr>
      <vt:lpstr>Coefficient of determination (R2)</vt:lpstr>
      <vt:lpstr>Coefficient of determination (R2)</vt:lpstr>
      <vt:lpstr>Adjusted R2</vt:lpstr>
      <vt:lpstr>How to calculate these metrics?</vt:lpstr>
      <vt:lpstr>Exercise: Regression metrics</vt:lpstr>
      <vt:lpstr>Classification Error Metrics</vt:lpstr>
      <vt:lpstr>Accuracy</vt:lpstr>
      <vt:lpstr>Confusion Matrix – Binary Classification</vt:lpstr>
      <vt:lpstr>Confusion Matrix – Binary Classification</vt:lpstr>
      <vt:lpstr>Confusion Matrix – Binary Classification</vt:lpstr>
      <vt:lpstr>Confusion Matrix – Binary Classification</vt:lpstr>
      <vt:lpstr>Confusion matrix cheat sheet</vt:lpstr>
      <vt:lpstr>Question</vt:lpstr>
      <vt:lpstr>ROC Curves</vt:lpstr>
      <vt:lpstr>ROC Curves</vt:lpstr>
      <vt:lpstr>ROC Curves</vt:lpstr>
      <vt:lpstr>Area Under ROC (AUROC)</vt:lpstr>
      <vt:lpstr>Precision-Recall Curve</vt:lpstr>
      <vt:lpstr>Multiclass Confusion Matrix</vt:lpstr>
      <vt:lpstr>Multiclass Confusion Matrix</vt:lpstr>
      <vt:lpstr>F1 Score</vt:lpstr>
      <vt:lpstr>DEMO: Classification metrics</vt:lpstr>
      <vt:lpstr>Wrap-Up: Metric Selection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Sourcing Data for Analytics: Introduction  Week 1    </dc:title>
  <dc:creator>Jon Reifschneider</dc:creator>
  <cp:lastModifiedBy>Jon Reifschneider</cp:lastModifiedBy>
  <cp:revision>327</cp:revision>
  <cp:lastPrinted>2021-09-01T17:25:58Z</cp:lastPrinted>
  <dcterms:created xsi:type="dcterms:W3CDTF">2020-08-17T17:32:42Z</dcterms:created>
  <dcterms:modified xsi:type="dcterms:W3CDTF">2024-09-09T02:28:37Z</dcterms:modified>
</cp:coreProperties>
</file>